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6858000" cx="12188950"/>
  <p:notesSz cx="6858000" cy="9144000"/>
  <p:embeddedFontLst>
    <p:embeddedFont>
      <p:font typeface="Roboto"/>
      <p:regular r:id="rId83"/>
      <p:bold r:id="rId84"/>
      <p:italic r:id="rId85"/>
      <p:boldItalic r:id="rId86"/>
    </p:embeddedFont>
    <p:embeddedFont>
      <p:font typeface="Poppins"/>
      <p:regular r:id="rId87"/>
      <p:bold r:id="rId88"/>
      <p:italic r:id="rId89"/>
      <p:boldItalic r:id="rId90"/>
    </p:embeddedFont>
    <p:embeddedFont>
      <p:font typeface="Roboto Condensed"/>
      <p:regular r:id="rId91"/>
      <p:bold r:id="rId92"/>
      <p:italic r:id="rId93"/>
      <p:boldItalic r:id="rId94"/>
    </p:embeddedFont>
    <p:embeddedFont>
      <p:font typeface="Roboto Light"/>
      <p:regular r:id="rId95"/>
      <p:bold r:id="rId96"/>
      <p:italic r:id="rId97"/>
      <p:boldItalic r:id="rId98"/>
    </p:embeddedFont>
    <p:embeddedFont>
      <p:font typeface="Roboto Mono"/>
      <p:regular r:id="rId99"/>
      <p:bold r:id="rId100"/>
      <p:italic r:id="rId101"/>
      <p:boldItalic r:id="rId102"/>
    </p:embeddedFont>
    <p:embeddedFont>
      <p:font typeface="Open Sans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6" Type="http://schemas.openxmlformats.org/officeDocument/2006/relationships/font" Target="fonts/OpenSans-boldItalic.fntdata"/><Relationship Id="rId105" Type="http://schemas.openxmlformats.org/officeDocument/2006/relationships/font" Target="fonts/OpenSans-italic.fntdata"/><Relationship Id="rId104" Type="http://schemas.openxmlformats.org/officeDocument/2006/relationships/font" Target="fonts/OpenSans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OpenSans-regular.fntdata"/><Relationship Id="rId102" Type="http://schemas.openxmlformats.org/officeDocument/2006/relationships/font" Target="fonts/RobotoMono-boldItalic.fntdata"/><Relationship Id="rId101" Type="http://schemas.openxmlformats.org/officeDocument/2006/relationships/font" Target="fonts/RobotoMono-italic.fntdata"/><Relationship Id="rId100" Type="http://schemas.openxmlformats.org/officeDocument/2006/relationships/font" Target="fonts/RobotoMon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obotoLight-regular.fntdata"/><Relationship Id="rId94" Type="http://schemas.openxmlformats.org/officeDocument/2006/relationships/font" Target="fonts/RobotoCondensed-boldItalic.fntdata"/><Relationship Id="rId97" Type="http://schemas.openxmlformats.org/officeDocument/2006/relationships/font" Target="fonts/RobotoLight-italic.fntdata"/><Relationship Id="rId96" Type="http://schemas.openxmlformats.org/officeDocument/2006/relationships/font" Target="fonts/RobotoLight-bold.fntdata"/><Relationship Id="rId11" Type="http://schemas.openxmlformats.org/officeDocument/2006/relationships/slide" Target="slides/slide6.xml"/><Relationship Id="rId99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98" Type="http://schemas.openxmlformats.org/officeDocument/2006/relationships/font" Target="fonts/Roboto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Condensed-regular.fntdata"/><Relationship Id="rId90" Type="http://schemas.openxmlformats.org/officeDocument/2006/relationships/font" Target="fonts/Poppins-boldItalic.fntdata"/><Relationship Id="rId93" Type="http://schemas.openxmlformats.org/officeDocument/2006/relationships/font" Target="fonts/RobotoCondensed-italic.fntdata"/><Relationship Id="rId92" Type="http://schemas.openxmlformats.org/officeDocument/2006/relationships/font" Target="fonts/RobotoCondense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86" Type="http://schemas.openxmlformats.org/officeDocument/2006/relationships/font" Target="fonts/Roboto-boldItalic.fntdata"/><Relationship Id="rId85" Type="http://schemas.openxmlformats.org/officeDocument/2006/relationships/font" Target="fonts/Roboto-italic.fntdata"/><Relationship Id="rId88" Type="http://schemas.openxmlformats.org/officeDocument/2006/relationships/font" Target="fonts/Poppins-bold.fntdata"/><Relationship Id="rId87" Type="http://schemas.openxmlformats.org/officeDocument/2006/relationships/font" Target="fonts/Poppins-regular.fntdata"/><Relationship Id="rId89" Type="http://schemas.openxmlformats.org/officeDocument/2006/relationships/font" Target="fonts/Poppins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arbon.now.sh/aX34XLgwDLy7UREwbWyQ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fd9fbd215e_0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fd9fbd21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fd9fbd215e_0_240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fd9fbd215e_0_2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Rendered </a:t>
            </a:r>
            <a:r>
              <a:rPr b="1" lang="en"/>
              <a:t>10 million points</a:t>
            </a:r>
            <a:r>
              <a:rPr lang="en"/>
              <a:t> in the time it took ipyleaflet to render </a:t>
            </a:r>
            <a:r>
              <a:rPr b="1" lang="en"/>
              <a:t>50,000 points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Rendered 15 million points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fd9fbd215e_0_240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fd9fbd215e_0_2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fd9fbd215e_0_241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fd9fbd215e_0_2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fd9fbd215e_0_241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fd9fbd215e_0_2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crucial part of this talk is JavaScript and the browser, because if you want to have interactivity, you need to use the browser.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fd9fbd215e_0_242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fd9fbd215e_0_2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part can be bottleneck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fd9fbd215e_0_243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fd9fbd215e_0_2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Enabled by </a:t>
            </a:r>
            <a:r>
              <a:rPr b="1" lang="en"/>
              <a:t>both server &amp; client</a:t>
            </a:r>
            <a:r>
              <a:rPr lang="en"/>
              <a:t> advancements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Each part minimizes bottleneck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fd9fbd215e_0_244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fd9fbd215e_0_2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GPU doesn’t matter if you’re CPU-limited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GeoArrow &amp; GeoParquet throughout the data pipeline.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Python: GeoPandas to GeoArrow to Parquet.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Transfer compressed binary buffers to the Browser.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JavaScript: Decode Parquet to GeoArrow.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deck.gl: Pass GeoArrow buffers to the GPU.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fd9fbd215e_0_1013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2fd9fbd215e_0_10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fd9fbd215e_0_1014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fd9fbd215e_0_1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fd9fbd215e_0_1014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fd9fbd215e_0_10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fd9fbd215e_0_353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fd9fbd215e_0_3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fd9fbd215e_0_1015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fd9fbd215e_0_10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fd9fbd215e_0_1015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fd9fbd215e_0_10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fd9fbd215e_0_1016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fd9fbd215e_0_10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2fd9fbd215e_0_1016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2fd9fbd215e_0_10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fd9fbd215e_0_1017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fd9fbd215e_0_10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fd9fbd215e_0_1017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fd9fbd215e_0_10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fd9fbd215e_0_1018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fd9fbd215e_0_10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fd9fbd215e_0_109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fd9fbd215e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fd9fbd215e_0_791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fd9fbd215e_0_7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Take a step back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fd9fbd215e_0_792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fd9fbd215e_0_7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fd9fbd215e_0_463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fd9fbd215e_0_4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fd9fbd215e_0_791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2fd9fbd215e_0_7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Take a step back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fd9fbd215e_0_901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2fd9fbd215e_0_9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fd9fbd215e_0_902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2fd9fbd215e_0_9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fd9fbd215e_0_1010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fd9fbd215e_0_10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fe07b4e9a6_0_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fe07b4e9a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fe07b4e9a6_0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2fe07b4e9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fe07b4e9a6_0_3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fe07b4e9a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fd9fbd215e_0_1350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2fd9fbd215e_0_13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fd9fbd215e_0_1351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fd9fbd215e_0_13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Easy but has overhead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2fd9fbd215e_0_1351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2fd9fbd215e_0_13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slightly porous boundary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fd9fbd215e_0_236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fd9fbd215e_0_2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fd9fbd215e_0_1352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2fd9fbd215e_0_13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fd9fbd215e_0_1349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2fd9fbd215e_0_13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fd9fbd215e_0_1011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2fd9fbd215e_0_10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fd9fbd215e_0_1126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2fd9fbd215e_0_1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fd9fbd215e_0_1239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2fd9fbd215e_0_12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fd9fbd215e_0_1237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2fd9fbd215e_0_12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fd9fbd215e_0_1127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2fd9fbd215e_0_1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fd9fbd215e_0_1236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fd9fbd215e_0_12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fd9fbd215e_0_1237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fd9fbd215e_0_12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fe07b4e9a6_0_2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2fe07b4e9a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2fd9fbd215e_0_237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2fd9fbd215e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400,000 points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fd9fbd215e_0_1012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2fd9fbd215e_0_10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fd9fbd215e_0_1012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2fd9fbd215e_0_10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Needed to find meaningful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Been working with Parquet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Possible</a:t>
            </a:r>
            <a:r>
              <a:rPr lang="en"/>
              <a:t> to write this all in JS, but would be a massive time/engineering investment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fd9fbd215e_0_1240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2fd9fbd215e_0_12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fd9fbd215e_0_1241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2fd9fbd215e_0_12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fd9fbd215e_0_111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fd9fbd215e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fd9fbd215e_0_111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fd9fbd215e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fd9fbd215e_0_112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2fd9fbd215e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fd9fbd215e_0_112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2fd9fbd215e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fd9fbd215e_0_113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fd9fbd215e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2fd9fbd215e_0_114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2fd9fbd215e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fd9fbd215e_0_237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fd9fbd215e_0_2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Powered by deck.gl on the GPU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1.2 million points (after 90 seconds)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fd9fbd215e_0_114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fd9fbd215e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DuckDB can operate on Python Arrow tables without copy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fd9fbd215e_0_115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fd9fbd215e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DuckDB can operate on Python Arrow tables without copy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fd9fbd215e_0_116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2fd9fbd215e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fd9fbd215e_0_117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fd9fbd215e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fd9fbd215e_0_117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2fd9fbd215e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fd9fbd215e_0_118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2fd9fbd215e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2fd9fbd215e_0_120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2fd9fbd215e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2fd9fbd215e_0_121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2fd9fbd215e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fd9fbd215e_0_121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fd9fbd215e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2fd9fbd215e_0_122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2fd9fbd215e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fd9fbd215e_0_238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fd9fbd215e_0_2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1.2 million points (after 90 seconds)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2fd9fbd215e_0_123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2fd9fbd215e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fd9fbd215e_0_123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fd9fbd215e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fd9fbd215e_0_124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2fd9fbd215e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fd9fbd215e_0_125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2fd9fbd215e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fd9fbd215e_0_125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fd9fbd215e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https://carbon.now.sh/aX34XLgwDLy7UREwbWyQ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2fd9fbd215e_0_126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2fd9fbd215e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https://carbon.now.sh/aX34XLgwDLy7UREwbWyQ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means that when the GeoArrow memory format coincides with the binary format deck.gl knows how to interpret, we can render geometries copying directly from WebAssembly to the GPU!.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error prone and should be used very carefully (e.g. if the Wasm memory space grows, your views get broken), so I recommend most users to copy these arrays into JS. But this is still much more memory efficient than constructing an IPC buffer.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2fd9fbd215e_0_127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2fd9fbd215e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fd9fbd215e_0_127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2fd9fbd215e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fd9fbd215e_0_238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fd9fbd215e_0_2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1.2 million points (after 90 seconds)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fd9fbd215e_0_239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fd9fbd215e_0_2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Relationship Id="rId3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369273" y="3966833"/>
            <a:ext cx="56559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359646" y="2776880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2997" y="4424500"/>
            <a:ext cx="12189000" cy="24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 orient="horz" pos="403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3">
  <p:cSld name="SECTION_TITLE_AND_DESCRIPTION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 rotWithShape="1">
          <a:blip r:embed="rId3">
            <a:alphaModFix amt="32000"/>
          </a:blip>
          <a:srcRect b="20369" l="0" r="0" t="0"/>
          <a:stretch/>
        </p:blipFill>
        <p:spPr>
          <a:xfrm>
            <a:off x="0" y="0"/>
            <a:ext cx="12188948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cle time">
  <p:cSld name="CUSTOM_19_2_1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1"/>
          <p:cNvSpPr/>
          <p:nvPr/>
        </p:nvSpPr>
        <p:spPr>
          <a:xfrm>
            <a:off x="4572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101"/>
          <p:cNvGrpSpPr/>
          <p:nvPr/>
        </p:nvGrpSpPr>
        <p:grpSpPr>
          <a:xfrm>
            <a:off x="457200" y="1828800"/>
            <a:ext cx="3658200" cy="551676"/>
            <a:chOff x="457200" y="457200"/>
            <a:chExt cx="3658200" cy="551676"/>
          </a:xfrm>
        </p:grpSpPr>
        <p:sp>
          <p:nvSpPr>
            <p:cNvPr id="966" name="Google Shape;966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101"/>
          <p:cNvSpPr/>
          <p:nvPr/>
        </p:nvSpPr>
        <p:spPr>
          <a:xfrm>
            <a:off x="81153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101"/>
          <p:cNvGrpSpPr/>
          <p:nvPr/>
        </p:nvGrpSpPr>
        <p:grpSpPr>
          <a:xfrm>
            <a:off x="8115300" y="1828800"/>
            <a:ext cx="3658200" cy="551676"/>
            <a:chOff x="457200" y="457200"/>
            <a:chExt cx="3658200" cy="551676"/>
          </a:xfrm>
        </p:grpSpPr>
        <p:sp>
          <p:nvSpPr>
            <p:cNvPr id="970" name="Google Shape;970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101"/>
          <p:cNvSpPr/>
          <p:nvPr/>
        </p:nvSpPr>
        <p:spPr>
          <a:xfrm>
            <a:off x="428625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01"/>
          <p:cNvGrpSpPr/>
          <p:nvPr/>
        </p:nvGrpSpPr>
        <p:grpSpPr>
          <a:xfrm>
            <a:off x="4286250" y="1828800"/>
            <a:ext cx="3658200" cy="551676"/>
            <a:chOff x="457200" y="457200"/>
            <a:chExt cx="3658200" cy="551676"/>
          </a:xfrm>
        </p:grpSpPr>
        <p:sp>
          <p:nvSpPr>
            <p:cNvPr id="974" name="Google Shape;974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101"/>
          <p:cNvSpPr txBox="1"/>
          <p:nvPr/>
        </p:nvSpPr>
        <p:spPr>
          <a:xfrm>
            <a:off x="6096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Ready to Start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7" name="Google Shape;977;p101"/>
          <p:cNvSpPr txBox="1"/>
          <p:nvPr/>
        </p:nvSpPr>
        <p:spPr>
          <a:xfrm>
            <a:off x="443865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In-progress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8" name="Google Shape;978;p101"/>
          <p:cNvSpPr txBox="1"/>
          <p:nvPr/>
        </p:nvSpPr>
        <p:spPr>
          <a:xfrm>
            <a:off x="82677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80" name="Google Shape;980;p101"/>
          <p:cNvSpPr/>
          <p:nvPr/>
        </p:nvSpPr>
        <p:spPr>
          <a:xfrm>
            <a:off x="6400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1"/>
          <p:cNvSpPr txBox="1"/>
          <p:nvPr>
            <p:ph idx="2" type="title"/>
          </p:nvPr>
        </p:nvSpPr>
        <p:spPr>
          <a:xfrm>
            <a:off x="7924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2" name="Google Shape;982;p101"/>
          <p:cNvSpPr txBox="1"/>
          <p:nvPr>
            <p:ph idx="3" type="title"/>
          </p:nvPr>
        </p:nvSpPr>
        <p:spPr>
          <a:xfrm>
            <a:off x="7924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3" name="Google Shape;983;p101"/>
          <p:cNvSpPr/>
          <p:nvPr/>
        </p:nvSpPr>
        <p:spPr>
          <a:xfrm>
            <a:off x="6400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1"/>
          <p:cNvSpPr txBox="1"/>
          <p:nvPr>
            <p:ph idx="4" type="title"/>
          </p:nvPr>
        </p:nvSpPr>
        <p:spPr>
          <a:xfrm>
            <a:off x="7924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5" name="Google Shape;985;p101"/>
          <p:cNvSpPr txBox="1"/>
          <p:nvPr>
            <p:ph idx="5" type="title"/>
          </p:nvPr>
        </p:nvSpPr>
        <p:spPr>
          <a:xfrm>
            <a:off x="7924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6" name="Google Shape;986;p101"/>
          <p:cNvSpPr/>
          <p:nvPr/>
        </p:nvSpPr>
        <p:spPr>
          <a:xfrm>
            <a:off x="6400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1"/>
          <p:cNvSpPr txBox="1"/>
          <p:nvPr>
            <p:ph idx="6" type="title"/>
          </p:nvPr>
        </p:nvSpPr>
        <p:spPr>
          <a:xfrm>
            <a:off x="7924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8" name="Google Shape;988;p101"/>
          <p:cNvSpPr txBox="1"/>
          <p:nvPr>
            <p:ph idx="7" type="title"/>
          </p:nvPr>
        </p:nvSpPr>
        <p:spPr>
          <a:xfrm>
            <a:off x="7924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9" name="Google Shape;989;p101"/>
          <p:cNvSpPr/>
          <p:nvPr/>
        </p:nvSpPr>
        <p:spPr>
          <a:xfrm>
            <a:off x="446910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01"/>
          <p:cNvSpPr txBox="1"/>
          <p:nvPr>
            <p:ph idx="8" type="title"/>
          </p:nvPr>
        </p:nvSpPr>
        <p:spPr>
          <a:xfrm>
            <a:off x="462150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1" name="Google Shape;991;p101"/>
          <p:cNvSpPr txBox="1"/>
          <p:nvPr>
            <p:ph idx="9" type="title"/>
          </p:nvPr>
        </p:nvSpPr>
        <p:spPr>
          <a:xfrm>
            <a:off x="462150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2" name="Google Shape;992;p101"/>
          <p:cNvSpPr/>
          <p:nvPr/>
        </p:nvSpPr>
        <p:spPr>
          <a:xfrm>
            <a:off x="446910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1"/>
          <p:cNvSpPr txBox="1"/>
          <p:nvPr>
            <p:ph idx="13" type="title"/>
          </p:nvPr>
        </p:nvSpPr>
        <p:spPr>
          <a:xfrm>
            <a:off x="462150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4" name="Google Shape;994;p101"/>
          <p:cNvSpPr txBox="1"/>
          <p:nvPr>
            <p:ph idx="14" type="title"/>
          </p:nvPr>
        </p:nvSpPr>
        <p:spPr>
          <a:xfrm>
            <a:off x="462150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5" name="Google Shape;995;p101"/>
          <p:cNvSpPr/>
          <p:nvPr/>
        </p:nvSpPr>
        <p:spPr>
          <a:xfrm>
            <a:off x="446910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01"/>
          <p:cNvSpPr txBox="1"/>
          <p:nvPr>
            <p:ph idx="15" type="title"/>
          </p:nvPr>
        </p:nvSpPr>
        <p:spPr>
          <a:xfrm>
            <a:off x="462150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7" name="Google Shape;997;p101"/>
          <p:cNvSpPr txBox="1"/>
          <p:nvPr>
            <p:ph idx="16" type="title"/>
          </p:nvPr>
        </p:nvSpPr>
        <p:spPr>
          <a:xfrm>
            <a:off x="462150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8" name="Google Shape;998;p101"/>
          <p:cNvSpPr/>
          <p:nvPr/>
        </p:nvSpPr>
        <p:spPr>
          <a:xfrm>
            <a:off x="82981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01"/>
          <p:cNvSpPr txBox="1"/>
          <p:nvPr>
            <p:ph idx="17" type="title"/>
          </p:nvPr>
        </p:nvSpPr>
        <p:spPr>
          <a:xfrm>
            <a:off x="84505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0" name="Google Shape;1000;p101"/>
          <p:cNvSpPr txBox="1"/>
          <p:nvPr>
            <p:ph idx="18" type="title"/>
          </p:nvPr>
        </p:nvSpPr>
        <p:spPr>
          <a:xfrm>
            <a:off x="84505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1" name="Google Shape;1001;p101"/>
          <p:cNvSpPr/>
          <p:nvPr/>
        </p:nvSpPr>
        <p:spPr>
          <a:xfrm>
            <a:off x="82981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1"/>
          <p:cNvSpPr txBox="1"/>
          <p:nvPr>
            <p:ph idx="19" type="title"/>
          </p:nvPr>
        </p:nvSpPr>
        <p:spPr>
          <a:xfrm>
            <a:off x="84505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3" name="Google Shape;1003;p101"/>
          <p:cNvSpPr txBox="1"/>
          <p:nvPr>
            <p:ph idx="20" type="title"/>
          </p:nvPr>
        </p:nvSpPr>
        <p:spPr>
          <a:xfrm>
            <a:off x="84505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4" name="Google Shape;1004;p101"/>
          <p:cNvSpPr/>
          <p:nvPr/>
        </p:nvSpPr>
        <p:spPr>
          <a:xfrm>
            <a:off x="82981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1"/>
          <p:cNvSpPr txBox="1"/>
          <p:nvPr>
            <p:ph idx="21" type="title"/>
          </p:nvPr>
        </p:nvSpPr>
        <p:spPr>
          <a:xfrm>
            <a:off x="84505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6" name="Google Shape;1006;p101"/>
          <p:cNvSpPr txBox="1"/>
          <p:nvPr>
            <p:ph idx="22" type="title"/>
          </p:nvPr>
        </p:nvSpPr>
        <p:spPr>
          <a:xfrm>
            <a:off x="84505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9_2_1_1_1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2"/>
          <p:cNvSpPr/>
          <p:nvPr/>
        </p:nvSpPr>
        <p:spPr>
          <a:xfrm>
            <a:off x="3779520" y="1104769"/>
            <a:ext cx="4632900" cy="4632900"/>
          </a:xfrm>
          <a:prstGeom prst="ellipse">
            <a:avLst/>
          </a:prstGeom>
          <a:noFill/>
          <a:ln cap="flat" cmpd="sng" w="63500">
            <a:solidFill>
              <a:srgbClr val="FE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09" name="Google Shape;1009;p102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10" name="Google Shape;1010;p102"/>
          <p:cNvSpPr/>
          <p:nvPr/>
        </p:nvSpPr>
        <p:spPr>
          <a:xfrm>
            <a:off x="9136275" y="1561749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1" name="Google Shape;1011;p102"/>
          <p:cNvCxnSpPr/>
          <p:nvPr/>
        </p:nvCxnSpPr>
        <p:spPr>
          <a:xfrm>
            <a:off x="92101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102"/>
          <p:cNvSpPr/>
          <p:nvPr/>
        </p:nvSpPr>
        <p:spPr>
          <a:xfrm>
            <a:off x="9136275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3" name="Google Shape;1013;p102"/>
          <p:cNvCxnSpPr/>
          <p:nvPr/>
        </p:nvCxnSpPr>
        <p:spPr>
          <a:xfrm>
            <a:off x="92101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6AA8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4" name="Google Shape;1014;p102"/>
          <p:cNvSpPr/>
          <p:nvPr/>
        </p:nvSpPr>
        <p:spPr>
          <a:xfrm flipH="1">
            <a:off x="457196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5" name="Google Shape;1015;p102"/>
          <p:cNvCxnSpPr/>
          <p:nvPr/>
        </p:nvCxnSpPr>
        <p:spPr>
          <a:xfrm>
            <a:off x="4594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6" name="Google Shape;1016;p102"/>
          <p:cNvSpPr/>
          <p:nvPr/>
        </p:nvSpPr>
        <p:spPr>
          <a:xfrm flipH="1">
            <a:off x="457196" y="1561750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7" name="Google Shape;1017;p102"/>
          <p:cNvCxnSpPr/>
          <p:nvPr/>
        </p:nvCxnSpPr>
        <p:spPr>
          <a:xfrm>
            <a:off x="4594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CF41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102"/>
          <p:cNvSpPr/>
          <p:nvPr/>
        </p:nvSpPr>
        <p:spPr>
          <a:xfrm>
            <a:off x="3779520" y="1820104"/>
            <a:ext cx="654600" cy="6546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9" name="Google Shape;1019;p102"/>
          <p:cNvSpPr/>
          <p:nvPr/>
        </p:nvSpPr>
        <p:spPr>
          <a:xfrm>
            <a:off x="3779520" y="4413325"/>
            <a:ext cx="654600" cy="654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0" name="Google Shape;1020;p102"/>
          <p:cNvSpPr/>
          <p:nvPr/>
        </p:nvSpPr>
        <p:spPr>
          <a:xfrm>
            <a:off x="7776820" y="1820104"/>
            <a:ext cx="654600" cy="654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1" name="Google Shape;1021;p102"/>
          <p:cNvSpPr/>
          <p:nvPr/>
        </p:nvSpPr>
        <p:spPr>
          <a:xfrm>
            <a:off x="7776820" y="4413325"/>
            <a:ext cx="654600" cy="6546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2" name="Google Shape;1022;p102"/>
          <p:cNvSpPr/>
          <p:nvPr/>
        </p:nvSpPr>
        <p:spPr>
          <a:xfrm>
            <a:off x="5131030" y="2446760"/>
            <a:ext cx="1949100" cy="1949100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SWOT</a:t>
            </a:r>
            <a:endParaRPr b="1" sz="12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3" name="Google Shape;1023;p102"/>
          <p:cNvSpPr txBox="1"/>
          <p:nvPr>
            <p:ph idx="1" type="subTitle"/>
          </p:nvPr>
        </p:nvSpPr>
        <p:spPr>
          <a:xfrm>
            <a:off x="685800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4" name="Google Shape;1024;p102"/>
          <p:cNvSpPr txBox="1"/>
          <p:nvPr/>
        </p:nvSpPr>
        <p:spPr>
          <a:xfrm>
            <a:off x="696125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Strengths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5" name="Google Shape;1025;p102"/>
          <p:cNvSpPr txBox="1"/>
          <p:nvPr/>
        </p:nvSpPr>
        <p:spPr>
          <a:xfrm>
            <a:off x="696125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Opportunities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6" name="Google Shape;1026;p102"/>
          <p:cNvSpPr txBox="1"/>
          <p:nvPr>
            <p:ph idx="2" type="subTitle"/>
          </p:nvPr>
        </p:nvSpPr>
        <p:spPr>
          <a:xfrm>
            <a:off x="685800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" name="Google Shape;1027;p102"/>
          <p:cNvSpPr txBox="1"/>
          <p:nvPr>
            <p:ph idx="3" type="subTitle"/>
          </p:nvPr>
        </p:nvSpPr>
        <p:spPr>
          <a:xfrm>
            <a:off x="9383825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8" name="Google Shape;1028;p102"/>
          <p:cNvSpPr txBox="1"/>
          <p:nvPr/>
        </p:nvSpPr>
        <p:spPr>
          <a:xfrm>
            <a:off x="9394150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Weaknesses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9394150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Threats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0" name="Google Shape;1030;p102"/>
          <p:cNvSpPr txBox="1"/>
          <p:nvPr>
            <p:ph idx="4" type="subTitle"/>
          </p:nvPr>
        </p:nvSpPr>
        <p:spPr>
          <a:xfrm>
            <a:off x="9383825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4">
  <p:cSld name="CUSTOM_21">
    <p:bg>
      <p:bgPr>
        <a:solidFill>
          <a:schemeClr val="lt2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3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3"/>
          <p:cNvSpPr/>
          <p:nvPr/>
        </p:nvSpPr>
        <p:spPr>
          <a:xfrm>
            <a:off x="9251617" y="4470576"/>
            <a:ext cx="30897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3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3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6" name="Google Shape;1036;p103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7" name="Google Shape;1037;p103"/>
          <p:cNvSpPr txBox="1"/>
          <p:nvPr>
            <p:ph idx="2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8" name="Google Shape;1038;p103"/>
          <p:cNvSpPr txBox="1"/>
          <p:nvPr>
            <p:ph idx="3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9" name="Google Shape;1039;p103"/>
          <p:cNvSpPr txBox="1"/>
          <p:nvPr>
            <p:ph idx="4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0" name="Google Shape;1040;p103"/>
          <p:cNvSpPr txBox="1"/>
          <p:nvPr>
            <p:ph idx="5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1" name="Google Shape;1041;p103"/>
          <p:cNvSpPr txBox="1"/>
          <p:nvPr>
            <p:ph idx="6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2" name="Google Shape;1042;p103"/>
          <p:cNvSpPr txBox="1"/>
          <p:nvPr>
            <p:ph idx="7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3" name="Google Shape;1043;p103"/>
          <p:cNvSpPr txBox="1"/>
          <p:nvPr>
            <p:ph idx="8" type="title"/>
          </p:nvPr>
        </p:nvSpPr>
        <p:spPr>
          <a:xfrm>
            <a:off x="94802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4" name="Google Shape;1044;p103"/>
          <p:cNvSpPr txBox="1"/>
          <p:nvPr>
            <p:ph idx="9" type="subTitle"/>
          </p:nvPr>
        </p:nvSpPr>
        <p:spPr>
          <a:xfrm>
            <a:off x="94802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5" name="Google Shape;1045;p103"/>
          <p:cNvSpPr txBox="1"/>
          <p:nvPr>
            <p:ph idx="13" type="title"/>
          </p:nvPr>
        </p:nvSpPr>
        <p:spPr>
          <a:xfrm>
            <a:off x="94802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6" name="Google Shape;1046;p103"/>
          <p:cNvSpPr txBox="1"/>
          <p:nvPr>
            <p:ph idx="14" type="title"/>
          </p:nvPr>
        </p:nvSpPr>
        <p:spPr>
          <a:xfrm>
            <a:off x="457200" y="442575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 b="1" sz="4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47" name="Google Shape;1047;p103"/>
          <p:cNvSpPr/>
          <p:nvPr/>
        </p:nvSpPr>
        <p:spPr>
          <a:xfrm>
            <a:off x="129634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3"/>
          <p:cNvSpPr txBox="1"/>
          <p:nvPr>
            <p:ph idx="15" type="title"/>
          </p:nvPr>
        </p:nvSpPr>
        <p:spPr>
          <a:xfrm>
            <a:off x="152495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9" name="Google Shape;1049;p103"/>
          <p:cNvSpPr/>
          <p:nvPr>
            <p:ph idx="16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Google Shape;1050;p103"/>
          <p:cNvSpPr/>
          <p:nvPr>
            <p:ph idx="17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1" name="Google Shape;1051;p103"/>
          <p:cNvSpPr/>
          <p:nvPr>
            <p:ph idx="18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2" name="Google Shape;1052;p103"/>
          <p:cNvSpPr/>
          <p:nvPr>
            <p:ph idx="19" type="pic"/>
          </p:nvPr>
        </p:nvSpPr>
        <p:spPr>
          <a:xfrm>
            <a:off x="9251600" y="3086100"/>
            <a:ext cx="29373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5">
  <p:cSld name="CUSTOM_21_1">
    <p:bg>
      <p:bgPr>
        <a:solidFill>
          <a:schemeClr val="lt2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4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4"/>
          <p:cNvSpPr/>
          <p:nvPr/>
        </p:nvSpPr>
        <p:spPr>
          <a:xfrm>
            <a:off x="0" y="4470576"/>
            <a:ext cx="38718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4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4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8" name="Google Shape;1058;p104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9" name="Google Shape;1059;p104"/>
          <p:cNvSpPr txBox="1"/>
          <p:nvPr>
            <p:ph idx="2" type="title"/>
          </p:nvPr>
        </p:nvSpPr>
        <p:spPr>
          <a:xfrm>
            <a:off x="1524925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0" name="Google Shape;1060;p104"/>
          <p:cNvSpPr txBox="1"/>
          <p:nvPr>
            <p:ph idx="3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1" name="Google Shape;1061;p104"/>
          <p:cNvSpPr txBox="1"/>
          <p:nvPr>
            <p:ph idx="4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2" name="Google Shape;1062;p104"/>
          <p:cNvSpPr txBox="1"/>
          <p:nvPr>
            <p:ph idx="5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3" name="Google Shape;1063;p104"/>
          <p:cNvSpPr txBox="1"/>
          <p:nvPr>
            <p:ph idx="6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4" name="Google Shape;1064;p104"/>
          <p:cNvSpPr txBox="1"/>
          <p:nvPr>
            <p:ph idx="7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5" name="Google Shape;1065;p104"/>
          <p:cNvSpPr txBox="1"/>
          <p:nvPr>
            <p:ph idx="8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6" name="Google Shape;1066;p104"/>
          <p:cNvSpPr/>
          <p:nvPr/>
        </p:nvSpPr>
        <p:spPr>
          <a:xfrm>
            <a:off x="6599855" y="4457301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04"/>
          <p:cNvSpPr/>
          <p:nvPr/>
        </p:nvSpPr>
        <p:spPr>
          <a:xfrm>
            <a:off x="9175355" y="4112901"/>
            <a:ext cx="2575500" cy="3444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4"/>
          <p:cNvSpPr/>
          <p:nvPr>
            <p:ph idx="9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Google Shape;1069;p104"/>
          <p:cNvSpPr/>
          <p:nvPr>
            <p:ph idx="13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04"/>
          <p:cNvSpPr/>
          <p:nvPr>
            <p:ph idx="14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Logo Layout 01">
  <p:cSld name="CUSTOM_22">
    <p:bg>
      <p:bgPr>
        <a:solidFill>
          <a:schemeClr val="lt2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5"/>
          <p:cNvSpPr txBox="1"/>
          <p:nvPr>
            <p:ph type="title"/>
          </p:nvPr>
        </p:nvSpPr>
        <p:spPr>
          <a:xfrm>
            <a:off x="457210" y="4571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73" name="Google Shape;1073;p105"/>
          <p:cNvSpPr txBox="1"/>
          <p:nvPr>
            <p:ph idx="2" type="title"/>
          </p:nvPr>
        </p:nvSpPr>
        <p:spPr>
          <a:xfrm>
            <a:off x="457210" y="7632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74" name="Google Shape;1074;p105"/>
          <p:cNvSpPr txBox="1"/>
          <p:nvPr>
            <p:ph idx="1" type="body"/>
          </p:nvPr>
        </p:nvSpPr>
        <p:spPr>
          <a:xfrm>
            <a:off x="457205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5" name="Google Shape;1075;p105"/>
          <p:cNvSpPr/>
          <p:nvPr/>
        </p:nvSpPr>
        <p:spPr>
          <a:xfrm>
            <a:off x="6367475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05"/>
          <p:cNvSpPr/>
          <p:nvPr/>
        </p:nvSpPr>
        <p:spPr>
          <a:xfrm>
            <a:off x="6367475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5"/>
          <p:cNvSpPr/>
          <p:nvPr/>
        </p:nvSpPr>
        <p:spPr>
          <a:xfrm>
            <a:off x="6367475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5"/>
          <p:cNvSpPr/>
          <p:nvPr/>
        </p:nvSpPr>
        <p:spPr>
          <a:xfrm>
            <a:off x="6367475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5"/>
          <p:cNvSpPr/>
          <p:nvPr/>
        </p:nvSpPr>
        <p:spPr>
          <a:xfrm>
            <a:off x="9142500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5"/>
          <p:cNvSpPr/>
          <p:nvPr/>
        </p:nvSpPr>
        <p:spPr>
          <a:xfrm>
            <a:off x="9142500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5"/>
          <p:cNvSpPr/>
          <p:nvPr/>
        </p:nvSpPr>
        <p:spPr>
          <a:xfrm>
            <a:off x="9142500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5"/>
          <p:cNvSpPr/>
          <p:nvPr/>
        </p:nvSpPr>
        <p:spPr>
          <a:xfrm>
            <a:off x="9142500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4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5">
  <p:cSld name="BIG_NUMBER">
    <p:bg>
      <p:bgPr>
        <a:solidFill>
          <a:srgbClr val="CF41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6" type="blank">
  <p:cSld name="BLANK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7">
  <p:cSld name="BLANK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9" name="Google Shape;149;p1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8">
  <p:cSld name="BLANK_1_1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9">
  <p:cSld name="TITLE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7092086" y="454318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0">
  <p:cSld name="TITLE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853635" y="940067"/>
            <a:ext cx="4335300" cy="5918100"/>
          </a:xfrm>
          <a:prstGeom prst="roundRect">
            <a:avLst>
              <a:gd fmla="val 3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1">
  <p:cSld name="TITLE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19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3" name="Google Shape;183;p1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19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2">
  <p:cSld name="TITLE_3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638442" y="45720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Cover page 02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3596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3">
  <p:cSld name="TITLE_3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0" y="940067"/>
            <a:ext cx="4335300" cy="5918100"/>
          </a:xfrm>
          <a:prstGeom prst="roundRect">
            <a:avLst>
              <a:gd fmla="val 0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1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2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9" name="Google Shape;209;p2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3">
  <p:cSld name="CUSTOM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4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6625350" y="1828800"/>
            <a:ext cx="5413800" cy="3919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—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17" name="Google Shape;21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20" name="Google Shape;220;p25"/>
          <p:cNvSpPr txBox="1"/>
          <p:nvPr>
            <p:ph idx="3" type="body"/>
          </p:nvPr>
        </p:nvSpPr>
        <p:spPr>
          <a:xfrm>
            <a:off x="457205" y="2924775"/>
            <a:ext cx="5209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5">
  <p:cSld name="CUSTOM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1">
  <p:cSld name="CUSTOM_2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/>
        </p:nvSpPr>
        <p:spPr>
          <a:xfrm>
            <a:off x="457200" y="2210975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6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9116786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5115422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792900" y="5054125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2854725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5115414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759780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14125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" type="subTitle"/>
          </p:nvPr>
        </p:nvSpPr>
        <p:spPr>
          <a:xfrm>
            <a:off x="79947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2" type="subTitle"/>
          </p:nvPr>
        </p:nvSpPr>
        <p:spPr>
          <a:xfrm>
            <a:off x="285472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3" type="subTitle"/>
          </p:nvPr>
        </p:nvSpPr>
        <p:spPr>
          <a:xfrm>
            <a:off x="514125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4" type="subTitle"/>
          </p:nvPr>
        </p:nvSpPr>
        <p:spPr>
          <a:xfrm>
            <a:off x="759780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2">
  <p:cSld name="CUSTOM_20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/>
        </p:nvSpPr>
        <p:spPr>
          <a:xfrm>
            <a:off x="457200" y="2439574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5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7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92900" y="5939850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2854725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6001139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759780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14125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idx="1" type="subTitle"/>
          </p:nvPr>
        </p:nvSpPr>
        <p:spPr>
          <a:xfrm>
            <a:off x="79947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2" type="subTitle"/>
          </p:nvPr>
        </p:nvSpPr>
        <p:spPr>
          <a:xfrm>
            <a:off x="285472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514125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4" type="subTitle"/>
          </p:nvPr>
        </p:nvSpPr>
        <p:spPr>
          <a:xfrm>
            <a:off x="759780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2" name="Google Shape;252;p28"/>
          <p:cNvSpPr/>
          <p:nvPr/>
        </p:nvSpPr>
        <p:spPr>
          <a:xfrm>
            <a:off x="7076996" y="22683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7368456" y="639408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8562158" y="1988575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6">
  <p:cSld name="CUSTOM_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7">
  <p:cSld name="CUSTOM_4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3131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65" name="Google Shape;265;p30"/>
          <p:cNvSpPr/>
          <p:nvPr/>
        </p:nvSpPr>
        <p:spPr>
          <a:xfrm>
            <a:off x="0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133844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0" name="Google Shape;2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3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670788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73" name="Google Shape;273;p31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8430522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3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8" name="Google Shape;27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2">
  <p:cSld name="CUSTOM_4_1_2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/>
          <p:nvPr/>
        </p:nvSpPr>
        <p:spPr>
          <a:xfrm>
            <a:off x="457200" y="3086100"/>
            <a:ext cx="53721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18455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2" name="Google Shape;282;p3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84" name="Google Shape;28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6359650" y="3086100"/>
            <a:ext cx="54138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77480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1">
  <p:cSld name="CUSTOM_4_1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/>
          <p:nvPr/>
        </p:nvSpPr>
        <p:spPr>
          <a:xfrm>
            <a:off x="457200" y="3086100"/>
            <a:ext cx="5902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/>
        </p:nvSpPr>
        <p:spPr>
          <a:xfrm>
            <a:off x="21919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2" name="Google Shape;29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3">
  <p:cSld name="CUSTOM_4_1_2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4572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10834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7" name="Google Shape;297;p3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8" name="Google Shape;29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80880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42726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4877972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87142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4">
  <p:cSld name="CUSTOM_4_1_2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4572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5924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7" name="Google Shape;307;p3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308" name="Google Shape;3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33281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61990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90699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34633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3342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92051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9" name="Google Shape;319;p3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0" name="Google Shape;320;p36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22" name="Google Shape;32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9">
  <p:cSld name="CUSTOM_4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" name="Google Shape;327;p3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8" name="Google Shape;328;p37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0">
  <p:cSld name="CUSTOM_4_1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4" name="Google Shape;334;p38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1">
  <p:cSld name="CUSTOM_4_1_1_1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8" name="Google Shape;338;p39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40" name="Google Shape;34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2">
  <p:cSld name="CUSTOM_4_1_1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4" name="Google Shape;344;p4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4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6" name="Google Shape;36;p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3">
  <p:cSld name="CUSTOM_4_1_1_1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0" name="Google Shape;350;p41"/>
          <p:cNvSpPr txBox="1"/>
          <p:nvPr>
            <p:ph idx="2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  <p15:guide id="2" pos="5759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4">
  <p:cSld name="CUSTOM_4_1_1_1_1_1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4" name="Google Shape;354;p4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56" name="Google Shape;35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1">
  <p:cSld name="CUSTOM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1" name="Google Shape;361;p4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63" name="Google Shape;36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5" name="Google Shape;365;p4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2">
  <p:cSld name="CUSTOM_5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" name="Google Shape;370;p44"/>
          <p:cNvSpPr txBox="1"/>
          <p:nvPr>
            <p:ph type="title"/>
          </p:nvPr>
        </p:nvSpPr>
        <p:spPr>
          <a:xfrm>
            <a:off x="457204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1" name="Google Shape;371;p44"/>
          <p:cNvSpPr txBox="1"/>
          <p:nvPr>
            <p:ph idx="2" type="title"/>
          </p:nvPr>
        </p:nvSpPr>
        <p:spPr>
          <a:xfrm>
            <a:off x="457210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2" name="Google Shape;372;p44"/>
          <p:cNvSpPr txBox="1"/>
          <p:nvPr>
            <p:ph idx="3" type="title"/>
          </p:nvPr>
        </p:nvSpPr>
        <p:spPr>
          <a:xfrm>
            <a:off x="457210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73" name="Google Shape;373;p44"/>
          <p:cNvSpPr txBox="1"/>
          <p:nvPr>
            <p:ph idx="1" type="body"/>
          </p:nvPr>
        </p:nvSpPr>
        <p:spPr>
          <a:xfrm>
            <a:off x="457200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4" name="Google Shape;374;p44"/>
          <p:cNvSpPr txBox="1"/>
          <p:nvPr>
            <p:ph idx="4" type="title"/>
          </p:nvPr>
        </p:nvSpPr>
        <p:spPr>
          <a:xfrm>
            <a:off x="457204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44"/>
          <p:cNvSpPr txBox="1"/>
          <p:nvPr>
            <p:ph idx="5" type="body"/>
          </p:nvPr>
        </p:nvSpPr>
        <p:spPr>
          <a:xfrm>
            <a:off x="457200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1">
  <p:cSld name="CUSTOM_5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6094479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" name="Google Shape;378;p45"/>
          <p:cNvSpPr txBox="1"/>
          <p:nvPr>
            <p:ph idx="2" type="title"/>
          </p:nvPr>
        </p:nvSpPr>
        <p:spPr>
          <a:xfrm>
            <a:off x="6094485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9" name="Google Shape;379;p45"/>
          <p:cNvSpPr txBox="1"/>
          <p:nvPr>
            <p:ph idx="3" type="title"/>
          </p:nvPr>
        </p:nvSpPr>
        <p:spPr>
          <a:xfrm>
            <a:off x="6094485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6094475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1" name="Google Shape;381;p45"/>
          <p:cNvSpPr txBox="1"/>
          <p:nvPr>
            <p:ph idx="4" type="title"/>
          </p:nvPr>
        </p:nvSpPr>
        <p:spPr>
          <a:xfrm>
            <a:off x="6094479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5"/>
          <p:cNvSpPr txBox="1"/>
          <p:nvPr>
            <p:ph idx="5" type="body"/>
          </p:nvPr>
        </p:nvSpPr>
        <p:spPr>
          <a:xfrm>
            <a:off x="6094475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3" name="Google Shape;383;p45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3">
  <p:cSld name="CUSTOM_5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87" name="Google Shape;387;p46"/>
          <p:cNvSpPr/>
          <p:nvPr/>
        </p:nvSpPr>
        <p:spPr>
          <a:xfrm>
            <a:off x="1300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9" name="Google Shape;389;p46"/>
          <p:cNvSpPr txBox="1"/>
          <p:nvPr>
            <p:ph type="title"/>
          </p:nvPr>
        </p:nvSpPr>
        <p:spPr>
          <a:xfrm>
            <a:off x="45720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6"/>
          <p:cNvSpPr txBox="1"/>
          <p:nvPr>
            <p:ph idx="2" type="title"/>
          </p:nvPr>
        </p:nvSpPr>
        <p:spPr>
          <a:xfrm>
            <a:off x="457200" y="20881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1" name="Google Shape;391;p46"/>
          <p:cNvSpPr txBox="1"/>
          <p:nvPr>
            <p:ph idx="3" type="title"/>
          </p:nvPr>
        </p:nvSpPr>
        <p:spPr>
          <a:xfrm>
            <a:off x="457200" y="23941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45720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3" name="Google Shape;393;p46"/>
          <p:cNvSpPr txBox="1"/>
          <p:nvPr>
            <p:ph idx="4" type="title"/>
          </p:nvPr>
        </p:nvSpPr>
        <p:spPr>
          <a:xfrm>
            <a:off x="635965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4" name="Google Shape;394;p46"/>
          <p:cNvSpPr txBox="1"/>
          <p:nvPr>
            <p:ph idx="5" type="body"/>
          </p:nvPr>
        </p:nvSpPr>
        <p:spPr>
          <a:xfrm>
            <a:off x="635965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4">
  <p:cSld name="CUSTOM_5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47"/>
          <p:cNvSpPr txBox="1"/>
          <p:nvPr>
            <p:ph idx="2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9" name="Google Shape;399;p47"/>
          <p:cNvSpPr txBox="1"/>
          <p:nvPr>
            <p:ph idx="3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1" name="Google Shape;401;p47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5">
  <p:cSld name="CUSTOM_5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8"/>
          <p:cNvSpPr txBox="1"/>
          <p:nvPr>
            <p:ph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2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7" name="Google Shape;407;p48"/>
          <p:cNvSpPr txBox="1"/>
          <p:nvPr>
            <p:ph idx="3"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8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8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6">
  <p:cSld name="CUSTOM_5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3" name="Google Shape;413;p49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4" name="Google Shape;414;p49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5" name="Google Shape;415;p49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16" name="Google Shape;416;p49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7" name="Google Shape;417;p49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8" name="Google Shape;418;p49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20" name="Google Shape;420;p49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1" name="Google Shape;421;p49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2" name="Google Shape;422;p49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3" name="Google Shape;423;p49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0">
  <p:cSld name="CUSTOM_5_1_1_1_1_1_2">
    <p:bg>
      <p:bgPr>
        <a:solidFill>
          <a:srgbClr val="CF4100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26" name="Google Shape;426;p50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7" name="Google Shape;427;p50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8" name="Google Shape;428;p50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9" name="Google Shape;429;p50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0" name="Google Shape;430;p50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31" name="Google Shape;431;p50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2" name="Google Shape;432;p50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3" name="Google Shape;433;p50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50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5" name="Google Shape;435;p50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6" name="Google Shape;436;p50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1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301638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479060" y="3024767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301638" y="33331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479060" y="476883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818176" y="1636167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title"/>
          </p:nvPr>
        </p:nvSpPr>
        <p:spPr>
          <a:xfrm>
            <a:off x="818176" y="3412398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818176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subTitle"/>
          </p:nvPr>
        </p:nvSpPr>
        <p:spPr>
          <a:xfrm>
            <a:off x="818176" y="42677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6227336" y="2484980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6404758" y="393571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6227336" y="424411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6404758" y="5679780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idx="4" type="title"/>
          </p:nvPr>
        </p:nvSpPr>
        <p:spPr>
          <a:xfrm>
            <a:off x="6743873" y="2547100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5" type="title"/>
          </p:nvPr>
        </p:nvSpPr>
        <p:spPr>
          <a:xfrm>
            <a:off x="6743873" y="4323332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6" type="subTitle"/>
          </p:nvPr>
        </p:nvSpPr>
        <p:spPr>
          <a:xfrm>
            <a:off x="6743873" y="342752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7" type="subTitle"/>
          </p:nvPr>
        </p:nvSpPr>
        <p:spPr>
          <a:xfrm>
            <a:off x="6743873" y="5178686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7">
  <p:cSld name="CUSTOM_5_1_1_1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1" name="Google Shape;441;p51"/>
          <p:cNvSpPr txBox="1"/>
          <p:nvPr>
            <p:ph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2" name="Google Shape;442;p51"/>
          <p:cNvSpPr txBox="1"/>
          <p:nvPr>
            <p:ph idx="2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43" name="Google Shape;443;p51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4" name="Google Shape;444;p51"/>
          <p:cNvSpPr txBox="1"/>
          <p:nvPr>
            <p:ph idx="3"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5" name="Google Shape;445;p51"/>
          <p:cNvSpPr txBox="1"/>
          <p:nvPr>
            <p:ph idx="4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46" name="Google Shape;446;p51"/>
          <p:cNvSpPr txBox="1"/>
          <p:nvPr>
            <p:ph idx="5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47" name="Google Shape;447;p51"/>
          <p:cNvSpPr txBox="1"/>
          <p:nvPr>
            <p:ph idx="6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8" name="Google Shape;448;p51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9" name="Google Shape;449;p51"/>
          <p:cNvSpPr txBox="1"/>
          <p:nvPr>
            <p:ph idx="7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0" name="Google Shape;450;p51"/>
          <p:cNvSpPr txBox="1"/>
          <p:nvPr>
            <p:ph idx="8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1" name="Google Shape;451;p51"/>
          <p:cNvSpPr txBox="1"/>
          <p:nvPr>
            <p:ph idx="9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52" name="Google Shape;452;p51"/>
          <p:cNvSpPr txBox="1"/>
          <p:nvPr>
            <p:ph idx="13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8">
  <p:cSld name="CUSTOM_5_1_1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/>
          <p:nvPr/>
        </p:nvSpPr>
        <p:spPr>
          <a:xfrm>
            <a:off x="45720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2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52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7" name="Google Shape;457;p52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59" name="Google Shape;45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2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2" name="Google Shape;462;p52"/>
          <p:cNvSpPr/>
          <p:nvPr/>
        </p:nvSpPr>
        <p:spPr>
          <a:xfrm>
            <a:off x="635965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9">
  <p:cSld name="CUSTOM_5_1_1_1_1_1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5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7" name="Google Shape;467;p5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8" name="Google Shape;468;p5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69" name="Google Shape;46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1">
  <p:cSld name="CUSTOM_6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4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5" name="Google Shape;475;p54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77" name="Google Shape;477;p54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78" name="Google Shape;47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1" name="Google Shape;481;p54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10">
  <p:cSld name="CUSTOM_6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/>
          <p:nvPr/>
        </p:nvSpPr>
        <p:spPr>
          <a:xfrm>
            <a:off x="436155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6" name="Google Shape;486;p55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87" name="Google Shape;487;p55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88" name="Google Shape;488;p55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89" name="Google Shape;48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55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2" name="Google Shape;492;p55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55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4" name="Google Shape;494;p55"/>
          <p:cNvSpPr/>
          <p:nvPr/>
        </p:nvSpPr>
        <p:spPr>
          <a:xfrm>
            <a:off x="45720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/>
          <p:nvPr/>
        </p:nvSpPr>
        <p:spPr>
          <a:xfrm>
            <a:off x="8299430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2">
  <p:cSld name="CUSTOM_6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type="title"/>
          </p:nvPr>
        </p:nvSpPr>
        <p:spPr>
          <a:xfrm>
            <a:off x="457204" y="179605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6"/>
          <p:cNvSpPr txBox="1"/>
          <p:nvPr>
            <p:ph idx="2" type="title"/>
          </p:nvPr>
        </p:nvSpPr>
        <p:spPr>
          <a:xfrm>
            <a:off x="457210" y="3355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9" name="Google Shape;499;p56"/>
          <p:cNvSpPr txBox="1"/>
          <p:nvPr>
            <p:ph idx="3" type="title"/>
          </p:nvPr>
        </p:nvSpPr>
        <p:spPr>
          <a:xfrm>
            <a:off x="457210" y="641599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00" name="Google Shape;500;p56"/>
          <p:cNvSpPr txBox="1"/>
          <p:nvPr>
            <p:ph idx="1" type="body"/>
          </p:nvPr>
        </p:nvSpPr>
        <p:spPr>
          <a:xfrm>
            <a:off x="457200" y="239057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1" name="Google Shape;501;p56"/>
          <p:cNvSpPr txBox="1"/>
          <p:nvPr>
            <p:ph idx="4" type="title"/>
          </p:nvPr>
        </p:nvSpPr>
        <p:spPr>
          <a:xfrm>
            <a:off x="457204" y="40823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56"/>
          <p:cNvSpPr txBox="1"/>
          <p:nvPr>
            <p:ph idx="5" type="body"/>
          </p:nvPr>
        </p:nvSpPr>
        <p:spPr>
          <a:xfrm>
            <a:off x="457203" y="467682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3" name="Google Shape;503;p56"/>
          <p:cNvSpPr txBox="1"/>
          <p:nvPr>
            <p:ph idx="6" type="title"/>
          </p:nvPr>
        </p:nvSpPr>
        <p:spPr>
          <a:xfrm>
            <a:off x="6359654" y="30861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56"/>
          <p:cNvSpPr txBox="1"/>
          <p:nvPr>
            <p:ph idx="7" type="body"/>
          </p:nvPr>
        </p:nvSpPr>
        <p:spPr>
          <a:xfrm>
            <a:off x="6359650" y="368062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3">
  <p:cSld name="CUSTOM_7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07" name="Google Shape;507;p57"/>
          <p:cNvSpPr/>
          <p:nvPr/>
        </p:nvSpPr>
        <p:spPr>
          <a:xfrm>
            <a:off x="1305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9" name="Google Shape;509;p57"/>
          <p:cNvSpPr txBox="1"/>
          <p:nvPr>
            <p:ph type="title"/>
          </p:nvPr>
        </p:nvSpPr>
        <p:spPr>
          <a:xfrm>
            <a:off x="4572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0" name="Google Shape;510;p57"/>
          <p:cNvSpPr txBox="1"/>
          <p:nvPr>
            <p:ph idx="2" type="title"/>
          </p:nvPr>
        </p:nvSpPr>
        <p:spPr>
          <a:xfrm>
            <a:off x="457210" y="22405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11" name="Google Shape;511;p57"/>
          <p:cNvSpPr txBox="1"/>
          <p:nvPr>
            <p:ph idx="3" type="title"/>
          </p:nvPr>
        </p:nvSpPr>
        <p:spPr>
          <a:xfrm>
            <a:off x="457210" y="25465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12" name="Google Shape;512;p57"/>
          <p:cNvSpPr txBox="1"/>
          <p:nvPr>
            <p:ph idx="1" type="body"/>
          </p:nvPr>
        </p:nvSpPr>
        <p:spPr>
          <a:xfrm>
            <a:off x="4571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3" name="Google Shape;513;p57"/>
          <p:cNvSpPr txBox="1"/>
          <p:nvPr>
            <p:ph idx="4" type="title"/>
          </p:nvPr>
        </p:nvSpPr>
        <p:spPr>
          <a:xfrm>
            <a:off x="82659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4" name="Google Shape;514;p57"/>
          <p:cNvSpPr txBox="1"/>
          <p:nvPr>
            <p:ph idx="5" type="body"/>
          </p:nvPr>
        </p:nvSpPr>
        <p:spPr>
          <a:xfrm>
            <a:off x="82658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5" name="Google Shape;515;p57"/>
          <p:cNvSpPr txBox="1"/>
          <p:nvPr>
            <p:ph idx="6" type="title"/>
          </p:nvPr>
        </p:nvSpPr>
        <p:spPr>
          <a:xfrm>
            <a:off x="436155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6" name="Google Shape;516;p57"/>
          <p:cNvSpPr txBox="1"/>
          <p:nvPr>
            <p:ph idx="7" type="body"/>
          </p:nvPr>
        </p:nvSpPr>
        <p:spPr>
          <a:xfrm>
            <a:off x="436154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4">
  <p:cSld name="CUSTOM_8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/>
          <p:nvPr/>
        </p:nvSpPr>
        <p:spPr>
          <a:xfrm>
            <a:off x="4022194" y="0"/>
            <a:ext cx="40221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9" name="Google Shape;519;p58"/>
          <p:cNvSpPr/>
          <p:nvPr/>
        </p:nvSpPr>
        <p:spPr>
          <a:xfrm>
            <a:off x="25" y="0"/>
            <a:ext cx="40221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0" name="Google Shape;520;p58"/>
          <p:cNvSpPr/>
          <p:nvPr/>
        </p:nvSpPr>
        <p:spPr>
          <a:xfrm>
            <a:off x="8044387" y="0"/>
            <a:ext cx="4189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1" name="Google Shape;521;p58"/>
          <p:cNvSpPr txBox="1"/>
          <p:nvPr>
            <p:ph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2" name="Google Shape;522;p58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3" name="Google Shape;523;p58"/>
          <p:cNvSpPr txBox="1"/>
          <p:nvPr>
            <p:ph idx="2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4" name="Google Shape;524;p58"/>
          <p:cNvSpPr txBox="1"/>
          <p:nvPr>
            <p:ph idx="3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5" name="Google Shape;525;p58"/>
          <p:cNvSpPr txBox="1"/>
          <p:nvPr>
            <p:ph idx="4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6" name="Google Shape;526;p58"/>
          <p:cNvSpPr txBox="1"/>
          <p:nvPr>
            <p:ph idx="5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7" name="Google Shape;527;p58"/>
          <p:cNvSpPr txBox="1"/>
          <p:nvPr>
            <p:ph idx="6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8" name="Google Shape;528;p58"/>
          <p:cNvSpPr txBox="1"/>
          <p:nvPr>
            <p:ph idx="7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5">
  <p:cSld name="CUSTOM_8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1" name="Google Shape;531;p59"/>
          <p:cNvSpPr txBox="1"/>
          <p:nvPr>
            <p:ph idx="2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32" name="Google Shape;532;p59"/>
          <p:cNvSpPr txBox="1"/>
          <p:nvPr>
            <p:ph idx="3"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3" name="Google Shape;533;p59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4" name="Google Shape;534;p59"/>
          <p:cNvSpPr txBox="1"/>
          <p:nvPr>
            <p:ph idx="4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5" name="Google Shape;535;p59"/>
          <p:cNvSpPr txBox="1"/>
          <p:nvPr>
            <p:ph idx="5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6" name="Google Shape;536;p59"/>
          <p:cNvSpPr txBox="1"/>
          <p:nvPr>
            <p:ph idx="6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7" name="Google Shape;537;p59"/>
          <p:cNvSpPr txBox="1"/>
          <p:nvPr>
            <p:ph idx="7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9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40" name="Google Shape;540;p60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1" name="Google Shape;541;p60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2" name="Google Shape;542;p60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3" name="Google Shape;543;p60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4" name="Google Shape;544;p60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5" name="Google Shape;545;p60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6" name="Google Shape;546;p60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7" name="Google Shape;547;p60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8" name="Google Shape;548;p60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50" name="Google Shape;550;p60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51" name="Google Shape;551;p60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2" name="Google Shape;552;p60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3" name="Google Shape;553;p60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4" name="Google Shape;554;p60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2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" name="Google Shape;70;p7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7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7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7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7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7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7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7">
  <p:cSld name="CUSTOM_9_1">
    <p:bg>
      <p:bgPr>
        <a:solidFill>
          <a:srgbClr val="CF4100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58" name="Google Shape;558;p61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9" name="Google Shape;559;p61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0" name="Google Shape;560;p61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61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2" name="Google Shape;562;p61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61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4" name="Google Shape;564;p61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5" name="Google Shape;565;p61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6" name="Google Shape;566;p61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7" name="Google Shape;567;p61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8" name="Google Shape;568;p61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9" name="Google Shape;569;p61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0" name="Google Shape;570;p61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1" name="Google Shape;571;p61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2" name="Google Shape;572;p61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p61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1">
  <p:cSld name="CUSTOM_10">
    <p:bg>
      <p:bgPr>
        <a:solidFill>
          <a:schemeClr val="lt2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76" name="Google Shape;576;p62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7" name="Google Shape;577;p62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78" name="Google Shape;578;p62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9" name="Google Shape;579;p62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0" name="Google Shape;580;p62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1" name="Google Shape;581;p62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2" name="Google Shape;582;p62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83" name="Google Shape;583;p62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4" name="Google Shape;584;p62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5" name="Google Shape;585;p62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6" name="Google Shape;586;p62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7" name="Google Shape;587;p62"/>
          <p:cNvSpPr txBox="1"/>
          <p:nvPr>
            <p:ph idx="15" type="title"/>
          </p:nvPr>
        </p:nvSpPr>
        <p:spPr>
          <a:xfrm>
            <a:off x="7092074" y="55122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8" name="Google Shape;588;p62"/>
          <p:cNvSpPr txBox="1"/>
          <p:nvPr>
            <p:ph idx="16" type="title"/>
          </p:nvPr>
        </p:nvSpPr>
        <p:spPr>
          <a:xfrm>
            <a:off x="7092074" y="59090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2">
  <p:cSld name="CUSTOM_10_3">
    <p:bg>
      <p:bgPr>
        <a:solidFill>
          <a:schemeClr val="lt2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/>
          <p:nvPr>
            <p:ph type="title"/>
          </p:nvPr>
        </p:nvSpPr>
        <p:spPr>
          <a:xfrm>
            <a:off x="1980775" y="19812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1" name="Google Shape;591;p63"/>
          <p:cNvSpPr txBox="1"/>
          <p:nvPr>
            <p:ph idx="2" type="title"/>
          </p:nvPr>
        </p:nvSpPr>
        <p:spPr>
          <a:xfrm>
            <a:off x="1980775" y="23780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2" name="Google Shape;592;p63"/>
          <p:cNvSpPr txBox="1"/>
          <p:nvPr>
            <p:ph idx="3" type="title"/>
          </p:nvPr>
        </p:nvSpPr>
        <p:spPr>
          <a:xfrm>
            <a:off x="1980775" y="32565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3" name="Google Shape;593;p63"/>
          <p:cNvSpPr txBox="1"/>
          <p:nvPr>
            <p:ph idx="4" type="title"/>
          </p:nvPr>
        </p:nvSpPr>
        <p:spPr>
          <a:xfrm>
            <a:off x="1980775" y="36533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4" name="Google Shape;594;p63"/>
          <p:cNvSpPr txBox="1"/>
          <p:nvPr>
            <p:ph idx="5" type="title"/>
          </p:nvPr>
        </p:nvSpPr>
        <p:spPr>
          <a:xfrm>
            <a:off x="1980775" y="45318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5" name="Google Shape;595;p63"/>
          <p:cNvSpPr txBox="1"/>
          <p:nvPr>
            <p:ph idx="6" type="title"/>
          </p:nvPr>
        </p:nvSpPr>
        <p:spPr>
          <a:xfrm>
            <a:off x="1980775" y="49286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6" name="Google Shape;596;p63"/>
          <p:cNvSpPr txBox="1"/>
          <p:nvPr>
            <p:ph idx="7" type="title"/>
          </p:nvPr>
        </p:nvSpPr>
        <p:spPr>
          <a:xfrm>
            <a:off x="7244474" y="25908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7" name="Google Shape;597;p63"/>
          <p:cNvSpPr txBox="1"/>
          <p:nvPr>
            <p:ph idx="8" type="title"/>
          </p:nvPr>
        </p:nvSpPr>
        <p:spPr>
          <a:xfrm>
            <a:off x="7244474" y="29876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8" name="Google Shape;598;p63"/>
          <p:cNvSpPr txBox="1"/>
          <p:nvPr>
            <p:ph idx="9" type="title"/>
          </p:nvPr>
        </p:nvSpPr>
        <p:spPr>
          <a:xfrm>
            <a:off x="7244474" y="38661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9" name="Google Shape;599;p63"/>
          <p:cNvSpPr txBox="1"/>
          <p:nvPr>
            <p:ph idx="13" type="title"/>
          </p:nvPr>
        </p:nvSpPr>
        <p:spPr>
          <a:xfrm>
            <a:off x="7244474" y="42629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0" name="Google Shape;600;p63"/>
          <p:cNvSpPr txBox="1"/>
          <p:nvPr>
            <p:ph idx="14" type="title"/>
          </p:nvPr>
        </p:nvSpPr>
        <p:spPr>
          <a:xfrm>
            <a:off x="7244474" y="51414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1" name="Google Shape;601;p63"/>
          <p:cNvSpPr txBox="1"/>
          <p:nvPr>
            <p:ph idx="15" type="title"/>
          </p:nvPr>
        </p:nvSpPr>
        <p:spPr>
          <a:xfrm>
            <a:off x="7244474" y="55382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3">
  <p:cSld name="CUSTOM_10_2">
    <p:bg>
      <p:bgPr>
        <a:solidFill>
          <a:schemeClr val="lt2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04" name="Google Shape;604;p64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5" name="Google Shape;605;p64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6" name="Google Shape;606;p64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7" name="Google Shape;607;p64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8" name="Google Shape;608;p64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9" name="Google Shape;609;p64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0" name="Google Shape;610;p64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11" name="Google Shape;611;p64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2" name="Google Shape;612;p64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3" name="Google Shape;613;p64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4" name="Google Shape;614;p64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4">
  <p:cSld name="CUSTOM_10_1"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17" name="Google Shape;617;p65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8" name="Google Shape;618;p65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9" name="Google Shape;619;p65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0" name="Google Shape;620;p65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1" name="Google Shape;621;p65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22" name="Google Shape;622;p65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65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4" name="Google Shape;624;p65"/>
          <p:cNvSpPr txBox="1"/>
          <p:nvPr>
            <p:ph idx="8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5" name="Google Shape;625;p65"/>
          <p:cNvSpPr txBox="1"/>
          <p:nvPr>
            <p:ph idx="9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5">
  <p:cSld name="CUSTOM_10_1_1">
    <p:bg>
      <p:bgPr>
        <a:solidFill>
          <a:schemeClr val="lt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8" name="Google Shape;628;p66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66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0" name="Google Shape;630;p66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1" name="Google Shape;631;p66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2" name="Google Shape;632;p66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33" name="Google Shape;633;p66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4" name="Google Shape;634;p66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6">
  <p:cSld name="CUSTOM_10_1_1_1">
    <p:bg>
      <p:bgPr>
        <a:solidFill>
          <a:schemeClr val="lt2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37" name="Google Shape;637;p67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8" name="Google Shape;638;p67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9" name="Google Shape;639;p67"/>
          <p:cNvSpPr txBox="1"/>
          <p:nvPr>
            <p:ph idx="3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40" name="Google Shape;640;p67"/>
          <p:cNvSpPr txBox="1"/>
          <p:nvPr>
            <p:ph idx="4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1" name="Google Shape;641;p67"/>
          <p:cNvSpPr txBox="1"/>
          <p:nvPr>
            <p:ph idx="5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1">
  <p:cSld name="CUSTOM_1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8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4" name="Google Shape;644;p68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5" name="Google Shape;645;p68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2 - Light Background">
  <p:cSld name="CUSTOM_11_2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9"/>
          <p:cNvPicPr preferRelativeResize="0"/>
          <p:nvPr/>
        </p:nvPicPr>
        <p:blipFill rotWithShape="1">
          <a:blip r:embed="rId2">
            <a:alphaModFix/>
          </a:blip>
          <a:srcRect b="3418" l="3390" r="0" t="0"/>
          <a:stretch/>
        </p:blipFill>
        <p:spPr>
          <a:xfrm rot="-5400000">
            <a:off x="2660950" y="-2670001"/>
            <a:ext cx="6862952" cy="121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9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9" name="Google Shape;649;p69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0" name="Google Shape;650;p69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3">
  <p:cSld name="CUSTOM_11_2_1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/>
          <p:nvPr/>
        </p:nvSpPr>
        <p:spPr>
          <a:xfrm>
            <a:off x="6543563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0"/>
          <p:cNvSpPr/>
          <p:nvPr/>
        </p:nvSpPr>
        <p:spPr>
          <a:xfrm>
            <a:off x="7308605" y="100"/>
            <a:ext cx="4893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0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56" name="Google Shape;656;p70"/>
          <p:cNvSpPr txBox="1"/>
          <p:nvPr>
            <p:ph type="title"/>
          </p:nvPr>
        </p:nvSpPr>
        <p:spPr>
          <a:xfrm>
            <a:off x="1212775" y="2251300"/>
            <a:ext cx="47043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7" name="Google Shape;657;p70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3">
  <p:cSld name="ONE_COLUMN_TEX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Google Shape;92;p8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" name="Google Shape;95;p8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8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8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8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8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8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8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8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8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4 - Dark Background">
  <p:cSld name="CUSTOM_11_1">
    <p:bg>
      <p:bgPr>
        <a:solidFill>
          <a:srgbClr val="00000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6246" y="0"/>
            <a:ext cx="6242704" cy="611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1" name="Google Shape;661;p71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2" name="Google Shape;662;p71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5">
  <p:cSld name="CUSTOM_11_1_1">
    <p:bg>
      <p:bgPr>
        <a:solidFill>
          <a:srgbClr val="CF4100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5" name="Google Shape;665;p72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6" name="Google Shape;666;p72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6">
  <p:cSld name="CUSTOM_12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/>
          <p:nvPr/>
        </p:nvSpPr>
        <p:spPr>
          <a:xfrm>
            <a:off x="7096478" y="40891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9" name="Google Shape;669;p73"/>
          <p:cNvSpPr txBox="1"/>
          <p:nvPr>
            <p:ph idx="1" type="subTitle"/>
          </p:nvPr>
        </p:nvSpPr>
        <p:spPr>
          <a:xfrm>
            <a:off x="7096471" y="43464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0" name="Google Shape;670;p73"/>
          <p:cNvSpPr txBox="1"/>
          <p:nvPr>
            <p:ph idx="2" type="subTitle"/>
          </p:nvPr>
        </p:nvSpPr>
        <p:spPr>
          <a:xfrm>
            <a:off x="7096476" y="5452575"/>
            <a:ext cx="29823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1" name="Google Shape;671;p73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72" name="Google Shape;672;p73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73" name="Google Shape;673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3"/>
          <p:cNvSpPr txBox="1"/>
          <p:nvPr>
            <p:ph idx="4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7">
  <p:cSld name="CUSTOM_12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/>
          <p:nvPr/>
        </p:nvSpPr>
        <p:spPr>
          <a:xfrm>
            <a:off x="6359653" y="4418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77" name="Google Shape;677;p74"/>
          <p:cNvSpPr txBox="1"/>
          <p:nvPr>
            <p:ph idx="1" type="subTitle"/>
          </p:nvPr>
        </p:nvSpPr>
        <p:spPr>
          <a:xfrm>
            <a:off x="6359646" y="6991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8" name="Google Shape;678;p74"/>
          <p:cNvSpPr txBox="1"/>
          <p:nvPr>
            <p:ph idx="2" type="subTitle"/>
          </p:nvPr>
        </p:nvSpPr>
        <p:spPr>
          <a:xfrm>
            <a:off x="6359652" y="1805267"/>
            <a:ext cx="9773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79" name="Google Shape;67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4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1" name="Google Shape;681;p74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82" name="Google Shape;682;p74"/>
          <p:cNvSpPr txBox="1"/>
          <p:nvPr>
            <p:ph idx="4" type="body"/>
          </p:nvPr>
        </p:nvSpPr>
        <p:spPr>
          <a:xfrm>
            <a:off x="457200" y="36456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3" name="Google Shape;683;p74"/>
          <p:cNvSpPr txBox="1"/>
          <p:nvPr>
            <p:ph idx="5" type="body"/>
          </p:nvPr>
        </p:nvSpPr>
        <p:spPr>
          <a:xfrm>
            <a:off x="6359653" y="3645675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0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8">
  <p:cSld name="CUSTOM_12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/>
          <p:nvPr/>
        </p:nvSpPr>
        <p:spPr>
          <a:xfrm>
            <a:off x="461459" y="4771015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86" name="Google Shape;686;p75"/>
          <p:cNvSpPr txBox="1"/>
          <p:nvPr>
            <p:ph idx="1" type="subTitle"/>
          </p:nvPr>
        </p:nvSpPr>
        <p:spPr>
          <a:xfrm>
            <a:off x="457201" y="5028267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7" name="Google Shape;687;p75"/>
          <p:cNvSpPr txBox="1"/>
          <p:nvPr>
            <p:ph idx="2" type="subTitle"/>
          </p:nvPr>
        </p:nvSpPr>
        <p:spPr>
          <a:xfrm>
            <a:off x="457203" y="6134400"/>
            <a:ext cx="54825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88" name="Google Shape;68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5"/>
          <p:cNvSpPr txBox="1"/>
          <p:nvPr>
            <p:ph idx="3" type="body"/>
          </p:nvPr>
        </p:nvSpPr>
        <p:spPr>
          <a:xfrm>
            <a:off x="457200" y="18288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0" name="Google Shape;690;p75"/>
          <p:cNvSpPr txBox="1"/>
          <p:nvPr>
            <p:ph idx="4" type="body"/>
          </p:nvPr>
        </p:nvSpPr>
        <p:spPr>
          <a:xfrm>
            <a:off x="6359653" y="18288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07">
          <p15:clr>
            <a:srgbClr val="FA7B17"/>
          </p15:clr>
        </p15:guide>
        <p15:guide id="2" orient="horz" pos="2590">
          <p15:clr>
            <a:srgbClr val="FA7B17"/>
          </p15:clr>
        </p15:guide>
        <p15:guide id="3" orient="horz" pos="2595">
          <p15:clr>
            <a:srgbClr val="FA7B17"/>
          </p15:clr>
        </p15:guide>
        <p15:guide id="4" orient="horz" pos="1152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1">
  <p:cSld name="CUSTOM_13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/>
          <p:nvPr/>
        </p:nvSpPr>
        <p:spPr>
          <a:xfrm>
            <a:off x="6246837" y="0"/>
            <a:ext cx="59421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8967" y="1737800"/>
            <a:ext cx="6111201" cy="44364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694" name="Google Shape;694;p76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95" name="Google Shape;695;p76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96" name="Google Shape;6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6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2">
  <p:cSld name="CUSTOM_14">
    <p:bg>
      <p:bgPr>
        <a:solidFill>
          <a:schemeClr val="lt2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9929" y="564134"/>
            <a:ext cx="8149092" cy="5915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1">
  <p:cSld name="CUSTOM_15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8"/>
          <p:cNvSpPr/>
          <p:nvPr/>
        </p:nvSpPr>
        <p:spPr>
          <a:xfrm>
            <a:off x="820758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8"/>
          <p:cNvSpPr/>
          <p:nvPr/>
        </p:nvSpPr>
        <p:spPr>
          <a:xfrm>
            <a:off x="9809445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8324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6" name="Google Shape;706;p7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07" name="Google Shape;7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2">
  <p:cSld name="CUSTOM_15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9"/>
          <p:cNvSpPr/>
          <p:nvPr/>
        </p:nvSpPr>
        <p:spPr>
          <a:xfrm>
            <a:off x="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9"/>
          <p:cNvSpPr/>
          <p:nvPr/>
        </p:nvSpPr>
        <p:spPr>
          <a:xfrm>
            <a:off x="-228676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839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9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4" name="Google Shape;714;p79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15" name="Google Shape;715;p79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16" name="Google Shape;7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3">
  <p:cSld name="Blank - Light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0"/>
          <p:cNvSpPr/>
          <p:nvPr/>
        </p:nvSpPr>
        <p:spPr>
          <a:xfrm>
            <a:off x="5829299" y="1791067"/>
            <a:ext cx="66906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0"/>
          <p:cNvSpPr/>
          <p:nvPr/>
        </p:nvSpPr>
        <p:spPr>
          <a:xfrm>
            <a:off x="7426375" y="1004626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5697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0"/>
          <p:cNvSpPr txBox="1"/>
          <p:nvPr>
            <p:ph idx="1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22" name="Google Shape;7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1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12718" l="36241" r="36238" t="22752"/>
          <a:stretch/>
        </p:blipFill>
        <p:spPr>
          <a:xfrm flipH="1" rot="5400000">
            <a:off x="2664338" y="-2692002"/>
            <a:ext cx="6858005" cy="1224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1">
  <p:cSld name="Blank - Light_2">
    <p:bg>
      <p:bgPr>
        <a:solidFill>
          <a:schemeClr val="lt2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1"/>
          <p:cNvSpPr/>
          <p:nvPr/>
        </p:nvSpPr>
        <p:spPr>
          <a:xfrm>
            <a:off x="1100852" y="2803204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81"/>
          <p:cNvSpPr/>
          <p:nvPr/>
        </p:nvSpPr>
        <p:spPr>
          <a:xfrm>
            <a:off x="1100852" y="452262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81"/>
          <p:cNvSpPr/>
          <p:nvPr/>
        </p:nvSpPr>
        <p:spPr>
          <a:xfrm>
            <a:off x="8303526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81"/>
          <p:cNvSpPr/>
          <p:nvPr/>
        </p:nvSpPr>
        <p:spPr>
          <a:xfrm>
            <a:off x="8303526" y="2797517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p81"/>
          <p:cNvSpPr/>
          <p:nvPr/>
        </p:nvSpPr>
        <p:spPr>
          <a:xfrm>
            <a:off x="8303526" y="4551992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9" name="Google Shape;72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1"/>
          <p:cNvSpPr/>
          <p:nvPr/>
        </p:nvSpPr>
        <p:spPr>
          <a:xfrm>
            <a:off x="1073552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81"/>
          <p:cNvSpPr txBox="1"/>
          <p:nvPr/>
        </p:nvSpPr>
        <p:spPr>
          <a:xfrm>
            <a:off x="8545046" y="1122471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2" name="Google Shape;732;p81"/>
          <p:cNvSpPr txBox="1"/>
          <p:nvPr/>
        </p:nvSpPr>
        <p:spPr>
          <a:xfrm>
            <a:off x="8528985" y="2937063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3" name="Google Shape;733;p81"/>
          <p:cNvSpPr txBox="1"/>
          <p:nvPr/>
        </p:nvSpPr>
        <p:spPr>
          <a:xfrm>
            <a:off x="8528985" y="4726938"/>
            <a:ext cx="6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4" name="Google Shape;734;p81"/>
          <p:cNvSpPr txBox="1"/>
          <p:nvPr/>
        </p:nvSpPr>
        <p:spPr>
          <a:xfrm>
            <a:off x="1321137" y="1122471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5" name="Google Shape;735;p81"/>
          <p:cNvSpPr txBox="1"/>
          <p:nvPr>
            <p:ph idx="1" type="subTitle"/>
          </p:nvPr>
        </p:nvSpPr>
        <p:spPr>
          <a:xfrm>
            <a:off x="1348425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6" name="Google Shape;736;p81"/>
          <p:cNvSpPr txBox="1"/>
          <p:nvPr/>
        </p:nvSpPr>
        <p:spPr>
          <a:xfrm>
            <a:off x="1321137" y="2937063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7" name="Google Shape;737;p81"/>
          <p:cNvSpPr txBox="1"/>
          <p:nvPr>
            <p:ph idx="2" type="subTitle"/>
          </p:nvPr>
        </p:nvSpPr>
        <p:spPr>
          <a:xfrm>
            <a:off x="1348425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8" name="Google Shape;738;p81"/>
          <p:cNvSpPr txBox="1"/>
          <p:nvPr/>
        </p:nvSpPr>
        <p:spPr>
          <a:xfrm>
            <a:off x="1321137" y="4726938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9" name="Google Shape;739;p81"/>
          <p:cNvSpPr txBox="1"/>
          <p:nvPr>
            <p:ph idx="3" type="subTitle"/>
          </p:nvPr>
        </p:nvSpPr>
        <p:spPr>
          <a:xfrm>
            <a:off x="1348425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0" name="Google Shape;740;p81"/>
          <p:cNvSpPr txBox="1"/>
          <p:nvPr>
            <p:ph idx="4" type="subTitle"/>
          </p:nvPr>
        </p:nvSpPr>
        <p:spPr>
          <a:xfrm>
            <a:off x="8545050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1" name="Google Shape;741;p81"/>
          <p:cNvSpPr txBox="1"/>
          <p:nvPr>
            <p:ph idx="5" type="subTitle"/>
          </p:nvPr>
        </p:nvSpPr>
        <p:spPr>
          <a:xfrm>
            <a:off x="8545050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2" name="Google Shape;742;p81"/>
          <p:cNvSpPr txBox="1"/>
          <p:nvPr>
            <p:ph idx="6" type="subTitle"/>
          </p:nvPr>
        </p:nvSpPr>
        <p:spPr>
          <a:xfrm>
            <a:off x="8545050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43" name="Google Shape;743;p81"/>
          <p:cNvGrpSpPr/>
          <p:nvPr/>
        </p:nvGrpSpPr>
        <p:grpSpPr>
          <a:xfrm>
            <a:off x="4767078" y="729000"/>
            <a:ext cx="2656841" cy="5400000"/>
            <a:chOff x="1919861" y="728663"/>
            <a:chExt cx="2657904" cy="5400000"/>
          </a:xfrm>
        </p:grpSpPr>
        <p:grpSp>
          <p:nvGrpSpPr>
            <p:cNvPr id="744" name="Google Shape;744;p81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45" name="Google Shape;745;p81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6" name="Google Shape;746;p81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7" name="Google Shape;747;p81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8" name="Google Shape;748;p81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49" name="Google Shape;749;p81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0" name="Google Shape;750;p81"/>
            <p:cNvSpPr/>
            <p:nvPr/>
          </p:nvSpPr>
          <p:spPr>
            <a:xfrm>
              <a:off x="2077621" y="854663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1">
  <p:cSld name="Blank - Light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2"/>
          <p:cNvSpPr/>
          <p:nvPr/>
        </p:nvSpPr>
        <p:spPr>
          <a:xfrm>
            <a:off x="6359650" y="1828800"/>
            <a:ext cx="577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2"/>
          <p:cNvSpPr/>
          <p:nvPr/>
        </p:nvSpPr>
        <p:spPr>
          <a:xfrm>
            <a:off x="9020576" y="6459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7204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2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6" name="Google Shape;756;p82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57" name="Google Shape;7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2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2">
  <p:cSld name="Blank - Light_1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3"/>
          <p:cNvSpPr/>
          <p:nvPr/>
        </p:nvSpPr>
        <p:spPr>
          <a:xfrm>
            <a:off x="0" y="1828800"/>
            <a:ext cx="5829300" cy="5028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3"/>
          <p:cNvSpPr/>
          <p:nvPr/>
        </p:nvSpPr>
        <p:spPr>
          <a:xfrm>
            <a:off x="1857169" y="44278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6008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3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4" name="Google Shape;764;p83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65" name="Google Shape;765;p83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66" name="Google Shape;7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2 ">
  <p:cSld name="Blank - Light_1_1_2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4"/>
          <p:cNvSpPr/>
          <p:nvPr/>
        </p:nvSpPr>
        <p:spPr>
          <a:xfrm>
            <a:off x="0" y="25"/>
            <a:ext cx="46953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4"/>
          <p:cNvSpPr/>
          <p:nvPr/>
        </p:nvSpPr>
        <p:spPr>
          <a:xfrm>
            <a:off x="-152400" y="2758525"/>
            <a:ext cx="34830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84"/>
          <p:cNvGrpSpPr/>
          <p:nvPr/>
        </p:nvGrpSpPr>
        <p:grpSpPr>
          <a:xfrm>
            <a:off x="1304633" y="2166501"/>
            <a:ext cx="1771759" cy="3597480"/>
            <a:chOff x="1919861" y="728663"/>
            <a:chExt cx="2657904" cy="5400000"/>
          </a:xfrm>
        </p:grpSpPr>
        <p:grpSp>
          <p:nvGrpSpPr>
            <p:cNvPr id="771" name="Google Shape;771;p84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72" name="Google Shape;772;p84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3" name="Google Shape;773;p84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4" name="Google Shape;774;p84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5" name="Google Shape;775;p84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76" name="Google Shape;776;p84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7" name="Google Shape;777;p84"/>
            <p:cNvSpPr/>
            <p:nvPr/>
          </p:nvSpPr>
          <p:spPr>
            <a:xfrm>
              <a:off x="2077621" y="854662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78" name="Google Shape;778;p84"/>
          <p:cNvSpPr/>
          <p:nvPr/>
        </p:nvSpPr>
        <p:spPr>
          <a:xfrm rot="5400000">
            <a:off x="3181764" y="3117063"/>
            <a:ext cx="1727827" cy="3597480"/>
          </a:xfrm>
          <a:custGeom>
            <a:rect b="b" l="l" r="r" t="t"/>
            <a:pathLst>
              <a:path extrusionOk="0" h="5400000" w="2592000">
                <a:moveTo>
                  <a:pt x="274337" y="0"/>
                </a:moveTo>
                <a:lnTo>
                  <a:pt x="2317663" y="0"/>
                </a:lnTo>
                <a:cubicBezTo>
                  <a:pt x="2469175" y="0"/>
                  <a:pt x="2592000" y="122825"/>
                  <a:pt x="2592000" y="274337"/>
                </a:cubicBezTo>
                <a:lnTo>
                  <a:pt x="2592000" y="5125663"/>
                </a:lnTo>
                <a:cubicBezTo>
                  <a:pt x="2592000" y="5277175"/>
                  <a:pt x="2469175" y="5400000"/>
                  <a:pt x="2317663" y="5400000"/>
                </a:cubicBezTo>
                <a:lnTo>
                  <a:pt x="1435932" y="5400000"/>
                </a:lnTo>
                <a:lnTo>
                  <a:pt x="1432754" y="5387288"/>
                </a:lnTo>
                <a:lnTo>
                  <a:pt x="1159246" y="5387288"/>
                </a:lnTo>
                <a:lnTo>
                  <a:pt x="1156068" y="5400000"/>
                </a:lnTo>
                <a:lnTo>
                  <a:pt x="274337" y="5400000"/>
                </a:lnTo>
                <a:cubicBezTo>
                  <a:pt x="122825" y="5400000"/>
                  <a:pt x="0" y="5277175"/>
                  <a:pt x="0" y="5125663"/>
                </a:cubicBezTo>
                <a:lnTo>
                  <a:pt x="0" y="274337"/>
                </a:lnTo>
                <a:cubicBezTo>
                  <a:pt x="0" y="122825"/>
                  <a:pt x="122825" y="0"/>
                  <a:pt x="274337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ffectLst>
            <a:outerShdw blurRad="190500" rotWithShape="0" algn="tr" dir="8100000" dist="127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84"/>
          <p:cNvSpPr/>
          <p:nvPr/>
        </p:nvSpPr>
        <p:spPr>
          <a:xfrm rot="10800000">
            <a:off x="4469275" y="5785051"/>
            <a:ext cx="239832" cy="17426"/>
          </a:xfrm>
          <a:custGeom>
            <a:rect b="b" l="l" r="r" t="t"/>
            <a:pathLst>
              <a:path extrusionOk="0" h="26141" w="360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342000" y="0"/>
                </a:lnTo>
                <a:cubicBezTo>
                  <a:pt x="351941" y="0"/>
                  <a:pt x="360000" y="8059"/>
                  <a:pt x="360000" y="18000"/>
                </a:cubicBezTo>
                <a:lnTo>
                  <a:pt x="360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84"/>
          <p:cNvSpPr/>
          <p:nvPr/>
        </p:nvSpPr>
        <p:spPr>
          <a:xfrm flipH="1">
            <a:off x="4469273" y="4030718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84"/>
          <p:cNvSpPr/>
          <p:nvPr/>
        </p:nvSpPr>
        <p:spPr>
          <a:xfrm flipH="1">
            <a:off x="4709107" y="4030719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p84"/>
          <p:cNvSpPr/>
          <p:nvPr/>
        </p:nvSpPr>
        <p:spPr>
          <a:xfrm rot="5400000">
            <a:off x="3201828" y="3139050"/>
            <a:ext cx="1694115" cy="3555090"/>
          </a:xfrm>
          <a:custGeom>
            <a:rect b="b" l="l" r="r" t="t"/>
            <a:pathLst>
              <a:path extrusionOk="0" h="5346000" w="2538000">
                <a:moveTo>
                  <a:pt x="251973" y="0"/>
                </a:moveTo>
                <a:lnTo>
                  <a:pt x="891001" y="0"/>
                </a:lnTo>
                <a:lnTo>
                  <a:pt x="899789" y="17999"/>
                </a:lnTo>
                <a:lnTo>
                  <a:pt x="1638211" y="17999"/>
                </a:lnTo>
                <a:lnTo>
                  <a:pt x="1647000" y="0"/>
                </a:lnTo>
                <a:lnTo>
                  <a:pt x="2286027" y="0"/>
                </a:lnTo>
                <a:cubicBezTo>
                  <a:pt x="2425188" y="0"/>
                  <a:pt x="2538000" y="112812"/>
                  <a:pt x="2538000" y="251973"/>
                </a:cubicBezTo>
                <a:lnTo>
                  <a:pt x="2538000" y="5094027"/>
                </a:lnTo>
                <a:cubicBezTo>
                  <a:pt x="2538000" y="5233188"/>
                  <a:pt x="2425188" y="5346000"/>
                  <a:pt x="2286027" y="5346000"/>
                </a:cubicBezTo>
                <a:lnTo>
                  <a:pt x="251973" y="5346000"/>
                </a:lnTo>
                <a:cubicBezTo>
                  <a:pt x="112812" y="5346000"/>
                  <a:pt x="0" y="5233188"/>
                  <a:pt x="0" y="5094027"/>
                </a:cubicBezTo>
                <a:lnTo>
                  <a:pt x="0" y="251973"/>
                </a:lnTo>
                <a:cubicBezTo>
                  <a:pt x="0" y="112812"/>
                  <a:pt x="112812" y="0"/>
                  <a:pt x="251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84"/>
          <p:cNvSpPr/>
          <p:nvPr/>
        </p:nvSpPr>
        <p:spPr>
          <a:xfrm rot="5400000">
            <a:off x="3265839" y="3201731"/>
            <a:ext cx="1559700" cy="3429600"/>
          </a:xfrm>
          <a:prstGeom prst="roundRect">
            <a:avLst>
              <a:gd fmla="val 8526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p84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5" name="Google Shape;785;p84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86" name="Google Shape;786;p84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87" name="Google Shape;7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3">
  <p:cSld name="Blank - Light_1_1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5"/>
          <p:cNvSpPr/>
          <p:nvPr/>
        </p:nvSpPr>
        <p:spPr>
          <a:xfrm>
            <a:off x="3934016" y="885600"/>
            <a:ext cx="8420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7855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5"/>
          <p:cNvSpPr txBox="1"/>
          <p:nvPr>
            <p:ph idx="1" type="subTitle"/>
          </p:nvPr>
        </p:nvSpPr>
        <p:spPr>
          <a:xfrm>
            <a:off x="415496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93" name="Google Shape;79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1">
  <p:cSld name="Blank - Light_1_1_1_1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9034" y="441867"/>
            <a:ext cx="1530117" cy="260468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6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6"/>
          <p:cNvSpPr/>
          <p:nvPr/>
        </p:nvSpPr>
        <p:spPr>
          <a:xfrm>
            <a:off x="7082594" y="519400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101" y="1132250"/>
            <a:ext cx="6332747" cy="459235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6"/>
          <p:cNvSpPr txBox="1"/>
          <p:nvPr>
            <p:ph idx="1" type="subTitle"/>
          </p:nvPr>
        </p:nvSpPr>
        <p:spPr>
          <a:xfrm>
            <a:off x="3590702" y="115221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0" name="Google Shape;800;p86"/>
          <p:cNvSpPr txBox="1"/>
          <p:nvPr>
            <p:ph idx="2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2">
  <p:cSld name="Blank - Light_1_1_1_1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7"/>
          <p:cNvSpPr/>
          <p:nvPr/>
        </p:nvSpPr>
        <p:spPr>
          <a:xfrm>
            <a:off x="441450" y="1828800"/>
            <a:ext cx="538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7"/>
          <p:cNvSpPr/>
          <p:nvPr/>
        </p:nvSpPr>
        <p:spPr>
          <a:xfrm>
            <a:off x="-50410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40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87"/>
          <p:cNvSpPr txBox="1"/>
          <p:nvPr>
            <p:ph idx="1" type="subTitle"/>
          </p:nvPr>
        </p:nvSpPr>
        <p:spPr>
          <a:xfrm>
            <a:off x="613913" y="146193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6" name="Google Shape;806;p87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7" name="Google Shape;807;p87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08" name="Google Shape;808;p87"/>
          <p:cNvSpPr txBox="1"/>
          <p:nvPr>
            <p:ph idx="3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09" name="Google Shape;80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3">
  <p:cSld name="Blank - Light_1_1_1_1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8"/>
          <p:cNvSpPr/>
          <p:nvPr/>
        </p:nvSpPr>
        <p:spPr>
          <a:xfrm>
            <a:off x="7342963" y="1783967"/>
            <a:ext cx="4845900" cy="5073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8"/>
          <p:cNvSpPr/>
          <p:nvPr/>
        </p:nvSpPr>
        <p:spPr>
          <a:xfrm>
            <a:off x="589845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9105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5" name="Google Shape;815;p8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816" name="Google Shape;8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6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1">
  <p:cSld name="CUSTOM_16_1">
    <p:bg>
      <p:bgPr>
        <a:solidFill>
          <a:schemeClr val="lt2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0"/>
          <p:cNvSpPr/>
          <p:nvPr/>
        </p:nvSpPr>
        <p:spPr>
          <a:xfrm rot="10800000">
            <a:off x="457200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1" name="Google Shape;821;p90"/>
          <p:cNvCxnSpPr>
            <a:stCxn id="820" idx="0"/>
            <a:endCxn id="822" idx="0"/>
          </p:cNvCxnSpPr>
          <p:nvPr/>
        </p:nvCxnSpPr>
        <p:spPr>
          <a:xfrm>
            <a:off x="784800" y="3884399"/>
            <a:ext cx="1066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2" name="Google Shape;822;p90"/>
          <p:cNvSpPr/>
          <p:nvPr/>
        </p:nvSpPr>
        <p:spPr>
          <a:xfrm>
            <a:off x="11118300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90"/>
          <p:cNvCxnSpPr>
            <a:endCxn id="822" idx="2"/>
          </p:cNvCxnSpPr>
          <p:nvPr/>
        </p:nvCxnSpPr>
        <p:spPr>
          <a:xfrm rot="10800000">
            <a:off x="11773500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90"/>
          <p:cNvSpPr/>
          <p:nvPr/>
        </p:nvSpPr>
        <p:spPr>
          <a:xfrm>
            <a:off x="391801" y="150802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90"/>
          <p:cNvSpPr/>
          <p:nvPr/>
        </p:nvSpPr>
        <p:spPr>
          <a:xfrm>
            <a:off x="1028900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90"/>
          <p:cNvCxnSpPr>
            <a:stCxn id="820" idx="2"/>
            <a:endCxn id="824" idx="4"/>
          </p:cNvCxnSpPr>
          <p:nvPr/>
        </p:nvCxnSpPr>
        <p:spPr>
          <a:xfrm rot="10800000">
            <a:off x="457200" y="1638899"/>
            <a:ext cx="0" cy="1917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90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90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90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90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2014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1" name="Google Shape;831;p90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2" name="Google Shape;832;p90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33" name="Google Shape;833;p90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0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5" name="Google Shape;835;p90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2015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6" name="Google Shape;836;p90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7" name="Google Shape;837;p90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8" name="Google Shape;838;p90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2016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9" name="Google Shape;839;p90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0" name="Google Shape;840;p90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41" name="Google Shape;841;p90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42" name="Google Shape;842;p90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0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0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2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"/>
          <p:cNvPicPr preferRelativeResize="0"/>
          <p:nvPr/>
        </p:nvPicPr>
        <p:blipFill rotWithShape="1">
          <a:blip r:embed="rId2">
            <a:alphaModFix/>
          </a:blip>
          <a:srcRect b="35869" l="46105" r="19582" t="36774"/>
          <a:stretch/>
        </p:blipFill>
        <p:spPr>
          <a:xfrm>
            <a:off x="0" y="0"/>
            <a:ext cx="1218895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2">
  <p:cSld name="CUSTOM_16_1_1">
    <p:bg>
      <p:bgPr>
        <a:solidFill>
          <a:schemeClr val="lt2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1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7" name="Google Shape;847;p91"/>
          <p:cNvCxnSpPr>
            <a:stCxn id="846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91"/>
          <p:cNvCxnSpPr>
            <a:stCxn id="846" idx="0"/>
            <a:endCxn id="849" idx="0"/>
          </p:cNvCxnSpPr>
          <p:nvPr/>
        </p:nvCxnSpPr>
        <p:spPr>
          <a:xfrm>
            <a:off x="796625" y="3884399"/>
            <a:ext cx="10595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91"/>
          <p:cNvSpPr/>
          <p:nvPr/>
        </p:nvSpPr>
        <p:spPr>
          <a:xfrm>
            <a:off x="11064725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0" name="Google Shape;850;p91"/>
          <p:cNvCxnSpPr>
            <a:endCxn id="849" idx="2"/>
          </p:cNvCxnSpPr>
          <p:nvPr/>
        </p:nvCxnSpPr>
        <p:spPr>
          <a:xfrm rot="10800000">
            <a:off x="11719925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91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p91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p91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p91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2017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5" name="Google Shape;855;p91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6" name="Google Shape;856;p91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57" name="Google Shape;857;p91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91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59" name="Google Shape;859;p91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2018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0" name="Google Shape;860;p91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1" name="Google Shape;861;p91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2" name="Google Shape;862;p91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2019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3" name="Google Shape;863;p91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4" name="Google Shape;864;p91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65" name="Google Shape;865;p91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66" name="Google Shape;866;p91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1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1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3">
  <p:cSld name="CUSTOM_16_1_1_1">
    <p:bg>
      <p:bgPr>
        <a:solidFill>
          <a:schemeClr val="lt2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2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1" name="Google Shape;871;p92"/>
          <p:cNvCxnSpPr>
            <a:stCxn id="870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2"/>
          <p:cNvCxnSpPr>
            <a:endCxn id="873" idx="6"/>
          </p:cNvCxnSpPr>
          <p:nvPr/>
        </p:nvCxnSpPr>
        <p:spPr>
          <a:xfrm flipH="1" rot="10800000">
            <a:off x="796602" y="3870576"/>
            <a:ext cx="8114100" cy="13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92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92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3" name="Google Shape;873;p92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6" name="Google Shape;876;p92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2020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7" name="Google Shape;877;p92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8" name="Google Shape;878;p92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79" name="Google Shape;879;p92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92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1" name="Google Shape;881;p92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2" name="Google Shape;882;p92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3" name="Google Shape;883;p92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4" name="Google Shape;884;p92"/>
          <p:cNvSpPr txBox="1"/>
          <p:nvPr/>
        </p:nvSpPr>
        <p:spPr>
          <a:xfrm>
            <a:off x="859902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5" name="Google Shape;885;p92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6" name="Google Shape;886;p92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87" name="Google Shape;887;p92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8" name="Google Shape;888;p92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92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2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2">
  <p:cSld name="CUSTOM_17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3"/>
          <p:cNvSpPr/>
          <p:nvPr/>
        </p:nvSpPr>
        <p:spPr>
          <a:xfrm>
            <a:off x="0" y="3428708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3"/>
          <p:cNvSpPr/>
          <p:nvPr/>
        </p:nvSpPr>
        <p:spPr>
          <a:xfrm>
            <a:off x="6085077" y="0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93"/>
          <p:cNvSpPr txBox="1"/>
          <p:nvPr/>
        </p:nvSpPr>
        <p:spPr>
          <a:xfrm>
            <a:off x="7952410" y="1567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5" name="Google Shape;895;p93"/>
          <p:cNvSpPr txBox="1"/>
          <p:nvPr/>
        </p:nvSpPr>
        <p:spPr>
          <a:xfrm>
            <a:off x="1830742" y="49131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6" name="Google Shape;896;p93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7" name="Google Shape;897;p93"/>
          <p:cNvSpPr txBox="1"/>
          <p:nvPr>
            <p:ph type="title"/>
          </p:nvPr>
        </p:nvSpPr>
        <p:spPr>
          <a:xfrm>
            <a:off x="457200" y="6005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98" name="Google Shape;898;p93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9" name="Google Shape;899;p93"/>
          <p:cNvSpPr txBox="1"/>
          <p:nvPr>
            <p:ph idx="1" type="body"/>
          </p:nvPr>
        </p:nvSpPr>
        <p:spPr>
          <a:xfrm>
            <a:off x="457200" y="16764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0" name="Google Shape;900;p93"/>
          <p:cNvSpPr txBox="1"/>
          <p:nvPr>
            <p:ph idx="3" type="title"/>
          </p:nvPr>
        </p:nvSpPr>
        <p:spPr>
          <a:xfrm>
            <a:off x="6503900" y="38693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1" name="Google Shape;901;p93"/>
          <p:cNvSpPr txBox="1"/>
          <p:nvPr>
            <p:ph idx="4" type="title"/>
          </p:nvPr>
        </p:nvSpPr>
        <p:spPr>
          <a:xfrm>
            <a:off x="6503900" y="43633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2" name="Google Shape;902;p93"/>
          <p:cNvSpPr txBox="1"/>
          <p:nvPr>
            <p:ph idx="5" type="body"/>
          </p:nvPr>
        </p:nvSpPr>
        <p:spPr>
          <a:xfrm>
            <a:off x="6503900" y="49452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1">
  <p:cSld name="CUSTOM_1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4"/>
          <p:cNvSpPr/>
          <p:nvPr/>
        </p:nvSpPr>
        <p:spPr>
          <a:xfrm>
            <a:off x="6359638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4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4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7" name="Google Shape;907;p94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8" name="Google Shape;908;p94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9" name="Google Shape;909;p94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0" name="Google Shape;910;p94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3">
  <p:cSld name="CUSTOM_17_1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5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3" name="Google Shape;913;p95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14" name="Google Shape;914;p95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5" name="Google Shape;915;p95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16" name="Google Shape;916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9"/>
            <a:ext cx="167900" cy="1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5"/>
          <p:cNvSpPr txBox="1"/>
          <p:nvPr/>
        </p:nvSpPr>
        <p:spPr>
          <a:xfrm>
            <a:off x="672700" y="5929417"/>
            <a:ext cx="655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18" name="Google Shape;9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13" y="6001150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5"/>
          <p:cNvSpPr txBox="1"/>
          <p:nvPr/>
        </p:nvSpPr>
        <p:spPr>
          <a:xfrm>
            <a:off x="2519160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0" name="Google Shape;92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700" y="6001147"/>
            <a:ext cx="246018" cy="1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5"/>
          <p:cNvSpPr txBox="1"/>
          <p:nvPr/>
        </p:nvSpPr>
        <p:spPr>
          <a:xfrm>
            <a:off x="6950425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2" name="Google Shape;922;p95"/>
          <p:cNvSpPr txBox="1"/>
          <p:nvPr/>
        </p:nvSpPr>
        <p:spPr>
          <a:xfrm>
            <a:off x="4608675" y="5927840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3" name="Google Shape;92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200" y="6005345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5"/>
          <p:cNvSpPr txBox="1"/>
          <p:nvPr>
            <p:ph idx="3" type="subTitle"/>
          </p:nvPr>
        </p:nvSpPr>
        <p:spPr>
          <a:xfrm>
            <a:off x="671104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5" name="Google Shape;925;p95"/>
          <p:cNvSpPr txBox="1"/>
          <p:nvPr>
            <p:ph idx="4" type="subTitle"/>
          </p:nvPr>
        </p:nvSpPr>
        <p:spPr>
          <a:xfrm>
            <a:off x="2519160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6" name="Google Shape;926;p95"/>
          <p:cNvSpPr txBox="1"/>
          <p:nvPr>
            <p:ph idx="5" type="subTitle"/>
          </p:nvPr>
        </p:nvSpPr>
        <p:spPr>
          <a:xfrm>
            <a:off x="460867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7" name="Google Shape;927;p95"/>
          <p:cNvSpPr txBox="1"/>
          <p:nvPr>
            <p:ph idx="6" type="subTitle"/>
          </p:nvPr>
        </p:nvSpPr>
        <p:spPr>
          <a:xfrm>
            <a:off x="695042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8" name="Google Shape;928;p95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5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5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869">
          <p15:clr>
            <a:srgbClr val="FA7B17"/>
          </p15:clr>
        </p15:guide>
        <p15:guide id="2" orient="horz" pos="3780">
          <p15:clr>
            <a:srgbClr val="FA7B17"/>
          </p15:clr>
        </p15:guide>
        <p15:guide id="3" orient="horz" pos="3926">
          <p15:clr>
            <a:srgbClr val="FA7B17"/>
          </p15:clr>
        </p15:guide>
        <p15:guide id="4" pos="1728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05">
  <p:cSld name="CUSTOM_18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6"/>
          <p:cNvSpPr/>
          <p:nvPr/>
        </p:nvSpPr>
        <p:spPr>
          <a:xfrm>
            <a:off x="2719375" y="1112800"/>
            <a:ext cx="30087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6"/>
          <p:cNvSpPr/>
          <p:nvPr/>
        </p:nvSpPr>
        <p:spPr>
          <a:xfrm>
            <a:off x="5907944" y="11128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6"/>
          <p:cNvSpPr/>
          <p:nvPr/>
        </p:nvSpPr>
        <p:spPr>
          <a:xfrm>
            <a:off x="5907944" y="27132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6"/>
          <p:cNvSpPr/>
          <p:nvPr/>
        </p:nvSpPr>
        <p:spPr>
          <a:xfrm>
            <a:off x="4320708" y="4313600"/>
            <a:ext cx="14076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6"/>
          <p:cNvSpPr/>
          <p:nvPr/>
        </p:nvSpPr>
        <p:spPr>
          <a:xfrm>
            <a:off x="2719375" y="4313600"/>
            <a:ext cx="14217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6"/>
          <p:cNvSpPr txBox="1"/>
          <p:nvPr/>
        </p:nvSpPr>
        <p:spPr>
          <a:xfrm>
            <a:off x="5961131" y="1568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96"/>
          <p:cNvSpPr txBox="1"/>
          <p:nvPr/>
        </p:nvSpPr>
        <p:spPr>
          <a:xfrm>
            <a:off x="5961131" y="39690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9" name="Google Shape;939;p96"/>
          <p:cNvSpPr txBox="1"/>
          <p:nvPr/>
        </p:nvSpPr>
        <p:spPr>
          <a:xfrm>
            <a:off x="3007270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0" name="Google Shape;940;p96"/>
          <p:cNvSpPr/>
          <p:nvPr/>
        </p:nvSpPr>
        <p:spPr>
          <a:xfrm>
            <a:off x="-6" y="11128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6"/>
          <p:cNvSpPr txBox="1"/>
          <p:nvPr/>
        </p:nvSpPr>
        <p:spPr>
          <a:xfrm>
            <a:off x="53181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2" name="Google Shape;942;p96"/>
          <p:cNvSpPr/>
          <p:nvPr/>
        </p:nvSpPr>
        <p:spPr>
          <a:xfrm>
            <a:off x="244" y="43136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6"/>
          <p:cNvSpPr txBox="1"/>
          <p:nvPr/>
        </p:nvSpPr>
        <p:spPr>
          <a:xfrm>
            <a:off x="53431" y="4769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Heading">
  <p:cSld name="CUSTOM_19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7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46" name="Google Shape;946;p97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947" name="Google Shape;947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7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1">
  <p:cSld name="CUSTOM_19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98"/>
          <p:cNvSpPr txBox="1"/>
          <p:nvPr/>
        </p:nvSpPr>
        <p:spPr>
          <a:xfrm>
            <a:off x="48779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2">
  <p:cSld name="CUSTOM_19_2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9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 txBox="1"/>
          <p:nvPr/>
        </p:nvSpPr>
        <p:spPr>
          <a:xfrm>
            <a:off x="15657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5" name="Google Shape;955;p99"/>
          <p:cNvSpPr/>
          <p:nvPr/>
        </p:nvSpPr>
        <p:spPr>
          <a:xfrm>
            <a:off x="6094500" y="0"/>
            <a:ext cx="60945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7925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3">
  <p:cSld name="CUSTOM_19_2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0"/>
          <p:cNvSpPr/>
          <p:nvPr/>
        </p:nvSpPr>
        <p:spPr>
          <a:xfrm>
            <a:off x="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00"/>
          <p:cNvSpPr txBox="1"/>
          <p:nvPr/>
        </p:nvSpPr>
        <p:spPr>
          <a:xfrm>
            <a:off x="7946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0" name="Google Shape;960;p100"/>
          <p:cNvSpPr txBox="1"/>
          <p:nvPr/>
        </p:nvSpPr>
        <p:spPr>
          <a:xfrm>
            <a:off x="4877972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1" name="Google Shape;961;p100"/>
          <p:cNvSpPr/>
          <p:nvPr/>
        </p:nvSpPr>
        <p:spPr>
          <a:xfrm>
            <a:off x="816655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00"/>
          <p:cNvSpPr txBox="1"/>
          <p:nvPr/>
        </p:nvSpPr>
        <p:spPr>
          <a:xfrm>
            <a:off x="8961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5" Type="http://schemas.openxmlformats.org/officeDocument/2006/relationships/theme" Target="../theme/theme2.xml"/><Relationship Id="rId104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7416">
          <p15:clr>
            <a:srgbClr val="EA4335"/>
          </p15:clr>
        </p15:guide>
        <p15:guide id="3" orient="horz" pos="288">
          <p15:clr>
            <a:srgbClr val="EA4335"/>
          </p15:clr>
        </p15:guide>
        <p15:guide id="4" orient="horz" pos="4032">
          <p15:clr>
            <a:srgbClr val="EA4335"/>
          </p15:clr>
        </p15:guide>
        <p15:guide id="5" orient="horz" pos="1152">
          <p15:clr>
            <a:srgbClr val="EA4335"/>
          </p15:clr>
        </p15:guide>
        <p15:guide id="6" pos="3839">
          <p15:clr>
            <a:srgbClr val="EA4335"/>
          </p15:clr>
        </p15:guide>
        <p15:guide id="7" pos="3672">
          <p15:clr>
            <a:srgbClr val="EA4335"/>
          </p15:clr>
        </p15:guide>
        <p15:guide id="8" pos="4006">
          <p15:clr>
            <a:srgbClr val="EA4335"/>
          </p15:clr>
        </p15:guide>
        <p15:guide id="9" pos="4467">
          <p15:clr>
            <a:srgbClr val="EA4335"/>
          </p15:clr>
        </p15:guide>
        <p15:guide id="10" orient="horz" pos="194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jupyterlite.ds.io/lab/index.html?path=lonboard%2Fdata-filter-extension.ipynb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visgl/deck.gl-community" TargetMode="External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jakevdp.github.io/blog/2014/05/05/introduction-to-the-python-buffer-protocol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Relationship Id="rId4" Type="http://schemas.openxmlformats.org/officeDocument/2006/relationships/hyperlink" Target="https://blog.djnavarro.net/posts/2022-09-09_reticulated-arrow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Relationship Id="rId4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docs.google.com/presentation/d/1qtXUQzMuIa8NYIKUa1RKfSwvgpeccY-wrPrYqsb_8rE/edit#slide=id.g7db7fb98fb_1_219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Relationship Id="rId4" Type="http://schemas.openxmlformats.org/officeDocument/2006/relationships/image" Target="../media/image69.png"/><Relationship Id="rId5" Type="http://schemas.openxmlformats.org/officeDocument/2006/relationships/hyperlink" Target="https://observablehq.com/@kylebarron/prototyping-georust-geoarrow-in-webassembl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png"/><Relationship Id="rId4" Type="http://schemas.openxmlformats.org/officeDocument/2006/relationships/hyperlink" Target="https://observablehq.com/@kylebarron/geoparquet-on-the-web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kylebarron/arrow-js-ffi" TargetMode="External"/><Relationship Id="rId4" Type="http://schemas.openxmlformats.org/officeDocument/2006/relationships/image" Target="../media/image6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6"/>
          <p:cNvSpPr txBox="1"/>
          <p:nvPr>
            <p:ph type="title"/>
          </p:nvPr>
        </p:nvSpPr>
        <p:spPr>
          <a:xfrm>
            <a:off x="457200" y="1828800"/>
            <a:ext cx="56373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deck.gl, GeoArrow, and Lonboard</a:t>
            </a:r>
            <a:endParaRPr/>
          </a:p>
        </p:txBody>
      </p:sp>
      <p:sp>
        <p:nvSpPr>
          <p:cNvPr id="1088" name="Google Shape;1088;p106"/>
          <p:cNvSpPr txBox="1"/>
          <p:nvPr>
            <p:ph idx="1" type="subTitle"/>
          </p:nvPr>
        </p:nvSpPr>
        <p:spPr>
          <a:xfrm>
            <a:off x="6703923" y="2730196"/>
            <a:ext cx="4852800" cy="69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443F3F"/>
                </a:solidFill>
                <a:highlight>
                  <a:schemeClr val="lt1"/>
                </a:highlight>
              </a:rPr>
              <a:t>Performant, interoperable rendering of large data</a:t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443F3F"/>
                </a:solidFill>
                <a:highlight>
                  <a:schemeClr val="lt1"/>
                </a:highlight>
              </a:rPr>
              <a:t>Kyle Barron</a:t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443F3F"/>
                </a:solidFill>
                <a:highlight>
                  <a:schemeClr val="lt1"/>
                </a:highlight>
              </a:rPr>
              <a:t>Cloud Engineer @ Development Seed</a:t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106"/>
          <p:cNvPicPr preferRelativeResize="0"/>
          <p:nvPr/>
        </p:nvPicPr>
        <p:blipFill rotWithShape="1">
          <a:blip r:embed="rId3">
            <a:alphaModFix/>
          </a:blip>
          <a:srcRect b="57961" l="0" r="0" t="6454"/>
          <a:stretch/>
        </p:blipFill>
        <p:spPr>
          <a:xfrm>
            <a:off x="-1" y="4417700"/>
            <a:ext cx="12188948" cy="24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5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lonboard</a:t>
            </a:r>
            <a:r>
              <a:rPr lang="en"/>
              <a:t>!</a:t>
            </a:r>
            <a:endParaRPr/>
          </a:p>
        </p:txBody>
      </p:sp>
      <p:pic>
        <p:nvPicPr>
          <p:cNvPr id="1143" name="Google Shape;114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35" y="124038"/>
            <a:ext cx="7598664" cy="66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138" y="1107225"/>
            <a:ext cx="9405024" cy="57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16"/>
          <p:cNvSpPr txBox="1"/>
          <p:nvPr>
            <p:ph type="title"/>
          </p:nvPr>
        </p:nvSpPr>
        <p:spPr>
          <a:xfrm>
            <a:off x="2353200" y="93150"/>
            <a:ext cx="81345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rgbClr val="F3F3F3"/>
                </a:solidFill>
              </a:rPr>
              <a:t>Laggy, but functional at 15M points</a:t>
            </a:r>
            <a:endParaRPr sz="4400"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17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How is it so fast?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18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rendering on the web</a:t>
            </a:r>
            <a:endParaRPr/>
          </a:p>
        </p:txBody>
      </p:sp>
      <p:sp>
        <p:nvSpPr>
          <p:cNvPr id="1160" name="Google Shape;1160;p118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161" name="Google Shape;1161;p118"/>
          <p:cNvSpPr txBox="1"/>
          <p:nvPr>
            <p:ph idx="3" type="title"/>
          </p:nvPr>
        </p:nvSpPr>
        <p:spPr>
          <a:xfrm>
            <a:off x="457198" y="1897325"/>
            <a:ext cx="61014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parts of vector web 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8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163" name="Google Shape;1163;p118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118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165" name="Google Shape;1165;p118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6" name="Google Shape;1166;p118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9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rendering on the web</a:t>
            </a:r>
            <a:endParaRPr/>
          </a:p>
        </p:txBody>
      </p:sp>
      <p:sp>
        <p:nvSpPr>
          <p:cNvPr id="1172" name="Google Shape;1172;p119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173" name="Google Shape;1173;p119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174" name="Google Shape;1174;p119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Leaflet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Slow to iterate over input features and render to HTML canvas element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5" name="Google Shape;1175;p119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176" name="Google Shape;1176;p119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GeoJSON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Massive file size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Very slow to read and write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No partial reads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7" name="Google Shape;1177;p119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GeoJSON-like JavaScript objects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Memory overhead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Can’t be shared with web worker or WebAssembly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 garbage collector overhead (many small JavaScript array objects)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8" name="Google Shape;1178;p119"/>
          <p:cNvSpPr txBox="1"/>
          <p:nvPr>
            <p:ph idx="3" type="title"/>
          </p:nvPr>
        </p:nvSpPr>
        <p:spPr>
          <a:xfrm>
            <a:off x="457200" y="1897325"/>
            <a:ext cx="67002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parts of vector web maps (slow)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20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data pipelines are fast</a:t>
            </a:r>
            <a:endParaRPr/>
          </a:p>
        </p:txBody>
      </p:sp>
      <p:sp>
        <p:nvSpPr>
          <p:cNvPr id="1184" name="Google Shape;1184;p120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185" name="Google Shape;1185;p120"/>
          <p:cNvSpPr txBox="1"/>
          <p:nvPr>
            <p:ph idx="3" type="title"/>
          </p:nvPr>
        </p:nvSpPr>
        <p:spPr>
          <a:xfrm>
            <a:off x="457196" y="1897325"/>
            <a:ext cx="73407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parts of vector web maps (fast)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20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187" name="Google Shape;1187;p120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deck.gl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Fastest analytical map rendering on the web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 directly from GeoArrow memory to the GPU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Instanced (vectorized) draw calls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8" name="Google Shape;1188;p120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189" name="Google Shape;1189;p120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GeoArrow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Most efficient way to represent geospatial DataFrames</a:t>
            </a:r>
            <a:endParaRPr i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Binary buffers store entire column’s data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serialization to share with web worker or WebAssembly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garbage collector overhead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0" name="Google Shape;1190;p120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GeoParquet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Fastest way to move data</a:t>
            </a:r>
            <a:endParaRPr i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Efficient compression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Remote partial reads (cloud-native)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Spatial/column selection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Very fast to read and write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21"/>
          <p:cNvSpPr txBox="1"/>
          <p:nvPr>
            <p:ph type="title"/>
          </p:nvPr>
        </p:nvSpPr>
        <p:spPr>
          <a:xfrm>
            <a:off x="602975" y="18198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End-to-end binary data pipeline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lt1"/>
              </a:solidFill>
            </a:endParaRPr>
          </a:p>
        </p:txBody>
      </p:sp>
      <p:pic>
        <p:nvPicPr>
          <p:cNvPr id="1196" name="Google Shape;119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" y="3086100"/>
            <a:ext cx="12125798" cy="31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22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GeoPandas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GeoDataFrame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GeoSeries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Shapely array, scalar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DuckDB Spatial query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GDAL (pyogrio)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Ibis (in progress)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Any GeoArrow Python object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02" name="Google Shape;1202;p122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API</a:t>
            </a:r>
            <a:endParaRPr/>
          </a:p>
        </p:txBody>
      </p:sp>
      <p:sp>
        <p:nvSpPr>
          <p:cNvPr id="1203" name="Google Shape;1203;p122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Integrates with existing libraries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23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API</a:t>
            </a:r>
            <a:endParaRPr/>
          </a:p>
        </p:txBody>
      </p:sp>
      <p:sp>
        <p:nvSpPr>
          <p:cNvPr id="1209" name="Google Shape;1209;p123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DuckDB Integration</a:t>
            </a:r>
            <a:endParaRPr/>
          </a:p>
        </p:txBody>
      </p:sp>
      <p:pic>
        <p:nvPicPr>
          <p:cNvPr id="1210" name="Google Shape;121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625" y="59964"/>
            <a:ext cx="8373724" cy="26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563" y="2881825"/>
            <a:ext cx="7875850" cy="404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23"/>
          <p:cNvSpPr txBox="1"/>
          <p:nvPr>
            <p:ph idx="1" type="body"/>
          </p:nvPr>
        </p:nvSpPr>
        <p:spPr>
          <a:xfrm>
            <a:off x="457200" y="2693475"/>
            <a:ext cx="34461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Pass query into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from_duckdb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24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API</a:t>
            </a:r>
            <a:endParaRPr/>
          </a:p>
        </p:txBody>
      </p:sp>
      <p:sp>
        <p:nvSpPr>
          <p:cNvPr id="1218" name="Google Shape;1218;p124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 Included</a:t>
            </a:r>
            <a:endParaRPr/>
          </a:p>
        </p:txBody>
      </p:sp>
      <p:pic>
        <p:nvPicPr>
          <p:cNvPr id="1219" name="Google Shape;121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087" y="827725"/>
            <a:ext cx="9317863" cy="58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7"/>
          <p:cNvSpPr txBox="1"/>
          <p:nvPr>
            <p:ph type="title"/>
          </p:nvPr>
        </p:nvSpPr>
        <p:spPr>
          <a:xfrm>
            <a:off x="818176" y="1636167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Lonboard</a:t>
            </a:r>
            <a:endParaRPr/>
          </a:p>
        </p:txBody>
      </p:sp>
      <p:sp>
        <p:nvSpPr>
          <p:cNvPr id="1095" name="Google Shape;1095;p107"/>
          <p:cNvSpPr txBox="1"/>
          <p:nvPr>
            <p:ph idx="2" type="title"/>
          </p:nvPr>
        </p:nvSpPr>
        <p:spPr>
          <a:xfrm>
            <a:off x="818175" y="3412400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Motivations</a:t>
            </a:r>
            <a:endParaRPr/>
          </a:p>
        </p:txBody>
      </p:sp>
      <p:sp>
        <p:nvSpPr>
          <p:cNvPr id="1096" name="Google Shape;1096;p107"/>
          <p:cNvSpPr txBox="1"/>
          <p:nvPr>
            <p:ph idx="4" type="title"/>
          </p:nvPr>
        </p:nvSpPr>
        <p:spPr>
          <a:xfrm>
            <a:off x="6743875" y="2547100"/>
            <a:ext cx="36735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1097" name="Google Shape;1097;p107"/>
          <p:cNvSpPr txBox="1"/>
          <p:nvPr>
            <p:ph idx="5" type="title"/>
          </p:nvPr>
        </p:nvSpPr>
        <p:spPr>
          <a:xfrm>
            <a:off x="6743873" y="4323332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25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Interactive exploration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26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Swap colormaps in a fraction of a second</a:t>
            </a:r>
            <a:endParaRPr i="1" sz="4600">
              <a:solidFill>
                <a:srgbClr val="F3F3F3"/>
              </a:solidFill>
            </a:endParaRPr>
          </a:p>
        </p:txBody>
      </p:sp>
      <p:pic>
        <p:nvPicPr>
          <p:cNvPr id="1230" name="Google Shape;1230;p126"/>
          <p:cNvPicPr preferRelativeResize="0"/>
          <p:nvPr/>
        </p:nvPicPr>
        <p:blipFill rotWithShape="1">
          <a:blip r:embed="rId3">
            <a:alphaModFix/>
          </a:blip>
          <a:srcRect b="14525" l="2258" r="2458" t="5269"/>
          <a:stretch/>
        </p:blipFill>
        <p:spPr>
          <a:xfrm>
            <a:off x="261175" y="2171700"/>
            <a:ext cx="11666600" cy="39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27"/>
          <p:cNvSpPr txBox="1"/>
          <p:nvPr>
            <p:ph type="title"/>
          </p:nvPr>
        </p:nvSpPr>
        <p:spPr>
          <a:xfrm>
            <a:off x="3831275" y="0"/>
            <a:ext cx="4526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GPU Data Filtering</a:t>
            </a:r>
            <a:endParaRPr sz="4600">
              <a:solidFill>
                <a:srgbClr val="F3F3F3"/>
              </a:solidFill>
            </a:endParaRPr>
          </a:p>
        </p:txBody>
      </p:sp>
      <p:pic>
        <p:nvPicPr>
          <p:cNvPr id="1236" name="Google Shape;123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600" y="911300"/>
            <a:ext cx="8420100" cy="594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28"/>
          <p:cNvSpPr txBox="1"/>
          <p:nvPr>
            <p:ph type="title"/>
          </p:nvPr>
        </p:nvSpPr>
        <p:spPr>
          <a:xfrm>
            <a:off x="2659775" y="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Buildings data</a:t>
            </a:r>
            <a:endParaRPr sz="4600">
              <a:solidFill>
                <a:srgbClr val="F3F3F3"/>
              </a:solidFill>
            </a:endParaRPr>
          </a:p>
        </p:txBody>
      </p:sp>
      <p:pic>
        <p:nvPicPr>
          <p:cNvPr id="1242" name="Google Shape;124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450" y="1284800"/>
            <a:ext cx="10226050" cy="55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29"/>
          <p:cNvSpPr txBox="1"/>
          <p:nvPr>
            <p:ph type="title"/>
          </p:nvPr>
        </p:nvSpPr>
        <p:spPr>
          <a:xfrm>
            <a:off x="2659775" y="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County-to-County Migration</a:t>
            </a:r>
            <a:endParaRPr sz="4600">
              <a:solidFill>
                <a:srgbClr val="F3F3F3"/>
              </a:solidFill>
            </a:endParaRPr>
          </a:p>
        </p:txBody>
      </p:sp>
      <p:pic>
        <p:nvPicPr>
          <p:cNvPr id="1248" name="Google Shape;124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475" y="1084500"/>
            <a:ext cx="8738350" cy="57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30"/>
          <p:cNvSpPr txBox="1"/>
          <p:nvPr>
            <p:ph type="title"/>
          </p:nvPr>
        </p:nvSpPr>
        <p:spPr>
          <a:xfrm>
            <a:off x="2659775" y="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Dashboard integration</a:t>
            </a:r>
            <a:endParaRPr sz="4600"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3F3F3"/>
                </a:solidFill>
              </a:rPr>
              <a:t>e.g. Shiny, Panel</a:t>
            </a:r>
            <a:endParaRPr sz="4000">
              <a:solidFill>
                <a:srgbClr val="F3F3F3"/>
              </a:solidFill>
            </a:endParaRPr>
          </a:p>
        </p:txBody>
      </p:sp>
      <p:pic>
        <p:nvPicPr>
          <p:cNvPr id="1254" name="Google Shape;125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488" y="1609300"/>
            <a:ext cx="7315620" cy="50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1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What’s in a name?</a:t>
            </a:r>
            <a:endParaRPr i="1" sz="4600">
              <a:solidFill>
                <a:srgbClr val="F3F3F3"/>
              </a:solidFill>
            </a:endParaRPr>
          </a:p>
        </p:txBody>
      </p:sp>
      <p:pic>
        <p:nvPicPr>
          <p:cNvPr id="1260" name="Google Shape;1260;p131"/>
          <p:cNvPicPr preferRelativeResize="0"/>
          <p:nvPr/>
        </p:nvPicPr>
        <p:blipFill rotWithShape="1">
          <a:blip r:embed="rId3">
            <a:alphaModFix/>
          </a:blip>
          <a:srcRect b="0" l="14136" r="10226" t="0"/>
          <a:stretch/>
        </p:blipFill>
        <p:spPr>
          <a:xfrm>
            <a:off x="6155400" y="2214675"/>
            <a:ext cx="5540900" cy="41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31"/>
          <p:cNvSpPr txBox="1"/>
          <p:nvPr>
            <p:ph idx="4294967295" type="body"/>
          </p:nvPr>
        </p:nvSpPr>
        <p:spPr>
          <a:xfrm>
            <a:off x="457200" y="2791625"/>
            <a:ext cx="4991400" cy="21471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47500" lnSpcReduction="20000"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"deck" is the part of a skateboard you ride on. What's a fast, geospatial skateboard?</a:t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</a:t>
            </a:r>
            <a:r>
              <a:rPr b="1" i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lon</a:t>
            </a: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board.</a:t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62" name="Google Shape;1262;p131"/>
          <p:cNvSpPr txBox="1"/>
          <p:nvPr>
            <p:ph idx="4294967295" type="body"/>
          </p:nvPr>
        </p:nvSpPr>
        <p:spPr>
          <a:xfrm>
            <a:off x="6155450" y="6400800"/>
            <a:ext cx="5541000" cy="457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800"/>
              </a:spcAft>
              <a:buNone/>
            </a:pPr>
            <a:r>
              <a:rPr b="1" lang="en" sz="14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 Kiri Carini &amp; Dall-E &amp; internet skateboarders’ training data</a:t>
            </a:r>
            <a:endParaRPr b="1" sz="14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3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Ecosystem motivations</a:t>
            </a:r>
            <a:endParaRPr/>
          </a:p>
        </p:txBody>
      </p:sp>
      <p:sp>
        <p:nvSpPr>
          <p:cNvPr id="1268" name="Google Shape;1268;p132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3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faster geospatial </a:t>
            </a:r>
            <a:r>
              <a:rPr lang="en"/>
              <a:t>data science</a:t>
            </a:r>
            <a:endParaRPr/>
          </a:p>
        </p:txBody>
      </p:sp>
      <p:sp>
        <p:nvSpPr>
          <p:cNvPr id="1274" name="Google Shape;1274;p133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Seed</a:t>
            </a:r>
            <a:endParaRPr/>
          </a:p>
        </p:txBody>
      </p:sp>
      <p:sp>
        <p:nvSpPr>
          <p:cNvPr id="1275" name="Google Shape;1275;p133"/>
          <p:cNvSpPr txBox="1"/>
          <p:nvPr>
            <p:ph idx="1" type="body"/>
          </p:nvPr>
        </p:nvSpPr>
        <p:spPr>
          <a:xfrm>
            <a:off x="457200" y="2693475"/>
            <a:ext cx="56922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Geospatial consulting for climate &amp; international development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Choose partners that are aligned on open-source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I’m lucky to have most of my time free for open-source development to enable faster geospatial data science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Lonboard development partially funded by NASA contract &amp; OpenAQ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76" name="Google Shape;127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950" y="1240075"/>
            <a:ext cx="5734753" cy="5160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3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geospatial</a:t>
            </a:r>
            <a:endParaRPr/>
          </a:p>
        </p:txBody>
      </p:sp>
      <p:sp>
        <p:nvSpPr>
          <p:cNvPr id="1282" name="Google Shape;1282;p134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</a:t>
            </a:r>
            <a:endParaRPr/>
          </a:p>
        </p:txBody>
      </p:sp>
      <p:sp>
        <p:nvSpPr>
          <p:cNvPr id="1283" name="Google Shape;1283;p134"/>
          <p:cNvSpPr txBox="1"/>
          <p:nvPr>
            <p:ph idx="1" type="body"/>
          </p:nvPr>
        </p:nvSpPr>
        <p:spPr>
          <a:xfrm>
            <a:off x="457200" y="2742700"/>
            <a:ext cx="60915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Problem</a:t>
            </a:r>
            <a:r>
              <a:rPr lang="en" sz="1600">
                <a:solidFill>
                  <a:schemeClr val="dk1"/>
                </a:solidFill>
              </a:rPr>
              <a:t>: Expensive to copy &amp; convert geospatial tabular data between libraries and languages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Binary data protocol for geospatial tabular data.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Language-independent, zero-copy data sharing</a:t>
            </a:r>
            <a:endParaRPr sz="1600"/>
          </a:p>
        </p:txBody>
      </p:sp>
      <p:pic>
        <p:nvPicPr>
          <p:cNvPr id="1284" name="Google Shape;128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938" y="167074"/>
            <a:ext cx="4393373" cy="305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250" y="3481425"/>
            <a:ext cx="4331701" cy="320095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286" name="Google Shape;1286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575" y="4187501"/>
            <a:ext cx="5392077" cy="256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8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Simpler, faster rendering of large analytical vector datasets (from Python)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35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as the </a:t>
            </a:r>
            <a:r>
              <a:rPr i="1" lang="en"/>
              <a:t>lingua franca</a:t>
            </a:r>
            <a:r>
              <a:rPr lang="en"/>
              <a:t> of geospatial data</a:t>
            </a:r>
            <a:endParaRPr/>
          </a:p>
        </p:txBody>
      </p:sp>
      <p:sp>
        <p:nvSpPr>
          <p:cNvPr id="1292" name="Google Shape;1292;p135"/>
          <p:cNvSpPr txBox="1"/>
          <p:nvPr>
            <p:ph idx="1" type="body"/>
          </p:nvPr>
        </p:nvSpPr>
        <p:spPr>
          <a:xfrm>
            <a:off x="457200" y="2693475"/>
            <a:ext cx="57492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Make GeoArrow the </a:t>
            </a:r>
            <a:r>
              <a:rPr i="1" lang="en" sz="1600">
                <a:solidFill>
                  <a:schemeClr val="dk1"/>
                </a:solidFill>
              </a:rPr>
              <a:t>lingua franca</a:t>
            </a:r>
            <a:r>
              <a:rPr lang="en" sz="1600">
                <a:solidFill>
                  <a:schemeClr val="dk1"/>
                </a:solidFill>
              </a:rPr>
              <a:t> of fast geospatial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GeoArrow should not be a serialization format to parse </a:t>
            </a:r>
            <a:r>
              <a:rPr i="1" lang="en" sz="1600">
                <a:solidFill>
                  <a:schemeClr val="dk1"/>
                </a:solidFill>
              </a:rPr>
              <a:t>from</a:t>
            </a:r>
            <a:r>
              <a:rPr lang="en" sz="1600">
                <a:solidFill>
                  <a:schemeClr val="dk1"/>
                </a:solidFill>
              </a:rPr>
              <a:t>, it should </a:t>
            </a:r>
            <a:r>
              <a:rPr i="1" lang="en" sz="1600">
                <a:solidFill>
                  <a:schemeClr val="dk1"/>
                </a:solidFill>
              </a:rPr>
              <a:t>be the output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Build ecosystem; Lonboard success attracts users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Fully GeoArrow under the hood (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from_geopandas</a:t>
            </a:r>
            <a:r>
              <a:rPr lang="en" sz="1600">
                <a:solidFill>
                  <a:schemeClr val="dk1"/>
                </a:solidFill>
              </a:rPr>
              <a:t> just converts input to GeoArrow)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Ecosystem effects: zero-cost integration with other Arrow libraries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Care about </a:t>
            </a:r>
            <a:r>
              <a:rPr b="1" lang="en" sz="1600">
                <a:solidFill>
                  <a:schemeClr val="dk1"/>
                </a:solidFill>
              </a:rPr>
              <a:t>exact</a:t>
            </a:r>
            <a:r>
              <a:rPr lang="en" sz="1600">
                <a:solidFill>
                  <a:schemeClr val="dk1"/>
                </a:solidFill>
              </a:rPr>
              <a:t> GeoArrow memory layout to allow zero-copy (deck.gl binary features not sufficient for me)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Compute on GeoArrow memory (GeoPandas alternative)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Focusing on Python (large user base), JS (visualization, browser accessibility), Rust (enabler).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93" name="Google Shape;1293;p135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GeoArrow goals</a:t>
            </a:r>
            <a:endParaRPr/>
          </a:p>
        </p:txBody>
      </p:sp>
      <p:pic>
        <p:nvPicPr>
          <p:cNvPr id="1294" name="Google Shape;1294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525" y="1272850"/>
            <a:ext cx="6819325" cy="43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36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36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 in WebAssembly</a:t>
            </a:r>
            <a:endParaRPr/>
          </a:p>
        </p:txBody>
      </p:sp>
      <p:pic>
        <p:nvPicPr>
          <p:cNvPr id="1301" name="Google Shape;130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691" y="1084913"/>
            <a:ext cx="6146857" cy="46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36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Rust-based JavaScript library to read GeoParquet into GeoArrow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&lt;10s to fetch 2100 rows of this bounding box </a:t>
            </a:r>
            <a:r>
              <a:rPr b="1" lang="en" sz="1600">
                <a:solidFill>
                  <a:schemeClr val="dk1"/>
                </a:solidFill>
              </a:rPr>
              <a:t>directly from S3</a:t>
            </a:r>
            <a:r>
              <a:rPr lang="en" sz="1600">
                <a:solidFill>
                  <a:schemeClr val="dk1"/>
                </a:solidFill>
              </a:rPr>
              <a:t> from 2.4 </a:t>
            </a:r>
            <a:r>
              <a:rPr b="1" lang="en" sz="1600">
                <a:solidFill>
                  <a:schemeClr val="dk1"/>
                </a:solidFill>
              </a:rPr>
              <a:t>billion</a:t>
            </a:r>
            <a:r>
              <a:rPr lang="en" sz="1600">
                <a:solidFill>
                  <a:schemeClr val="dk1"/>
                </a:solidFill>
              </a:rPr>
              <a:t> row Overture Maps buildings dataset*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*Excluding metadata load (faster metadata load on next website publish)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Emphasis on GeoParquet stability/reliability, GeoArrow output &amp; reusing existing Rust code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Small JS wrapper around same code used for Python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03" name="Google Shape;1303;p136"/>
          <p:cNvSpPr txBox="1"/>
          <p:nvPr/>
        </p:nvSpPr>
        <p:spPr>
          <a:xfrm>
            <a:off x="6522775" y="5773100"/>
            <a:ext cx="488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WebAssembly Parquet reading in Overture Maps explorer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(deck.gl not used for rendering)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37"/>
          <p:cNvSpPr txBox="1"/>
          <p:nvPr>
            <p:ph type="title"/>
          </p:nvPr>
        </p:nvSpPr>
        <p:spPr>
          <a:xfrm>
            <a:off x="602975" y="18198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moar webassembly?</a:t>
            </a:r>
            <a:endParaRPr i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</a:rPr>
              <a:t>[demo]</a:t>
            </a:r>
            <a:endParaRPr b="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u="sng">
                <a:solidFill>
                  <a:schemeClr val="hlink"/>
                </a:solidFill>
                <a:hlinkClick r:id="rId3"/>
              </a:rPr>
              <a:t>jupyterlite.ds.io</a:t>
            </a:r>
            <a:endParaRPr b="0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8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Implementation</a:t>
            </a:r>
            <a:endParaRPr sz="6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Details</a:t>
            </a:r>
            <a:endParaRPr sz="6400"/>
          </a:p>
        </p:txBody>
      </p:sp>
      <p:sp>
        <p:nvSpPr>
          <p:cNvPr id="1314" name="Google Shape;1314;p138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39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39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All data saved as Arrow tables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Data ingest from GeoPandas/DuckDB/Shapely to GeoArrow on the Python side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Serialized to Parquet for transit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Impossible for library to know if the Python env is remote from browser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Parquet-wasm parses data to Arrow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Access data in JS from parquet-wasm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21" name="Google Shape;1321;p139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Lonboard Internal Architecture</a:t>
            </a:r>
            <a:endParaRPr/>
          </a:p>
        </p:txBody>
      </p:sp>
      <p:pic>
        <p:nvPicPr>
          <p:cNvPr id="1322" name="Google Shape;132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000" y="0"/>
            <a:ext cx="5821192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39"/>
          <p:cNvSpPr txBox="1"/>
          <p:nvPr/>
        </p:nvSpPr>
        <p:spPr>
          <a:xfrm>
            <a:off x="7366400" y="6200700"/>
            <a:ext cx="34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Documentation page online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40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40"/>
          <p:cNvSpPr txBox="1"/>
          <p:nvPr>
            <p:ph idx="1" type="body"/>
          </p:nvPr>
        </p:nvSpPr>
        <p:spPr>
          <a:xfrm>
            <a:off x="457200" y="2922075"/>
            <a:ext cx="6583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Full attribute pre-processing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E.g. colors are provided as a numpy array, that array is serialized to Parquet, and passed as a binary attribute to deck.gl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No function serialization, no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"@@=properties.valuePerSqm"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Downside: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No support for tiled data (from external sources), because JS would have to apply styling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30" name="Google Shape;1330;p140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Styling </a:t>
            </a:r>
            <a:endParaRPr/>
          </a:p>
        </p:txBody>
      </p:sp>
      <p:pic>
        <p:nvPicPr>
          <p:cNvPr id="1331" name="Google Shape;133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1" y="80000"/>
            <a:ext cx="6583798" cy="275503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40"/>
          <p:cNvSpPr txBox="1"/>
          <p:nvPr/>
        </p:nvSpPr>
        <p:spPr>
          <a:xfrm>
            <a:off x="8805850" y="2886000"/>
            <a:ext cx="33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deck.gl Technical Deep Dive (Xiaoji)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41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41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Primitive GeoArrow arrays: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Point, LineString, Polygon, MultiPoint, MultiLineString, MultiPolygon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Renders Multi-geometries as single geometries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“Explode” table attributes as needed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E.g. color provided as one color per </a:t>
            </a:r>
            <a:r>
              <a:rPr i="1" lang="en" sz="1600">
                <a:solidFill>
                  <a:schemeClr val="dk1"/>
                </a:solidFill>
              </a:rPr>
              <a:t>geometry</a:t>
            </a:r>
            <a:r>
              <a:rPr lang="en" sz="1600">
                <a:solidFill>
                  <a:schemeClr val="dk1"/>
                </a:solidFill>
              </a:rPr>
              <a:t>, we need one color per vertex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Manages row index lookup for picking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39" name="Google Shape;1339;p141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@geoarrow/deck.gl-layers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42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We’ve parsed Parquet to Arrow in WASM…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But we really want this data in JavaScript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45" name="Google Shape;1345;p142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42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WASM Data Boundary</a:t>
            </a:r>
            <a:endParaRPr/>
          </a:p>
        </p:txBody>
      </p:sp>
      <p:pic>
        <p:nvPicPr>
          <p:cNvPr id="1347" name="Google Shape;134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800" y="818563"/>
            <a:ext cx="6692425" cy="52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43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IPC option</a:t>
            </a:r>
            <a:endParaRPr/>
          </a:p>
        </p:txBody>
      </p:sp>
      <p:sp>
        <p:nvSpPr>
          <p:cNvPr id="1353" name="Google Shape;1353;p143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Serialized buffer</a:t>
            </a:r>
            <a:endParaRPr/>
          </a:p>
        </p:txBody>
      </p:sp>
      <p:sp>
        <p:nvSpPr>
          <p:cNvPr id="1354" name="Google Shape;1354;p143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Default option: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Serialize to Arrow IPC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Parse back with Arrow JS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We just parsed to Arrow… now we have to encode it to get it out of WASM??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Two full memory copies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(No copy needed from Arrow IPC on the JS side)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55" name="Google Shape;135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75" y="658788"/>
            <a:ext cx="6054851" cy="55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44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extra data copies</a:t>
            </a:r>
            <a:endParaRPr/>
          </a:p>
        </p:txBody>
      </p:sp>
      <p:sp>
        <p:nvSpPr>
          <p:cNvPr id="1361" name="Google Shape;1361;p144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views?</a:t>
            </a:r>
            <a:endParaRPr/>
          </a:p>
        </p:txBody>
      </p:sp>
      <p:sp>
        <p:nvSpPr>
          <p:cNvPr id="1362" name="Google Shape;1362;p144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Arrow is language-independent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Arrow JS and whatever Arrow implementation is used in Wasm (Rust, C++, etc) all have the same underlying representation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Can we avoid copies?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63" name="Google Shape;136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352000"/>
            <a:ext cx="6054848" cy="615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09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…why not existing Python libraries?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45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45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arrow-js-ffi</a:t>
            </a:r>
            <a:endParaRPr/>
          </a:p>
        </p:txBody>
      </p:sp>
      <p:sp>
        <p:nvSpPr>
          <p:cNvPr id="1370" name="Google Shape;1370;p145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View </a:t>
            </a:r>
            <a:r>
              <a:rPr lang="en" sz="1600">
                <a:solidFill>
                  <a:schemeClr val="dk1"/>
                </a:solidFill>
              </a:rPr>
              <a:t>or copy </a:t>
            </a:r>
            <a:r>
              <a:rPr lang="en" sz="1600">
                <a:solidFill>
                  <a:schemeClr val="dk1"/>
                </a:solidFill>
              </a:rPr>
              <a:t>Arrow data directly from Wasm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Not generally too much overhead for most use cases, but for pyodide is important for lowering memory pressure (both serialization on the Python side and deserialization on the JS side)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Hoping to </a:t>
            </a:r>
            <a:r>
              <a:rPr lang="en" sz="1600">
                <a:solidFill>
                  <a:schemeClr val="dk1"/>
                </a:solidFill>
              </a:rPr>
              <a:t>enable by default in next Lonboard release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Zero-copy from WebAssembly only possible because I’m using Arrow </a:t>
            </a:r>
            <a:r>
              <a:rPr b="1" lang="en" sz="1600">
                <a:solidFill>
                  <a:schemeClr val="dk1"/>
                </a:solidFill>
              </a:rPr>
              <a:t>exactly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71" name="Google Shape;137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000" y="152400"/>
            <a:ext cx="6521948" cy="634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46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46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@geoarrow/deck.gl-layers</a:t>
            </a:r>
            <a:endParaRPr/>
          </a:p>
        </p:txBody>
      </p:sp>
      <p:sp>
        <p:nvSpPr>
          <p:cNvPr id="1378" name="Google Shape;1378;p146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Wrapper library to handle GeoArrow input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Passes Arrow buffers as binary attributes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No copies or modifications to input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Runs earcut on worker thread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No custom layer implementations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Relatively stable and I haven’t worked on it lately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Refactor to take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RecordBatch</a:t>
            </a:r>
            <a:r>
              <a:rPr lang="en" sz="1600">
                <a:solidFill>
                  <a:schemeClr val="dk1"/>
                </a:solidFill>
              </a:rPr>
              <a:t> input instead of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1600">
                <a:solidFill>
                  <a:schemeClr val="dk1"/>
                </a:solidFill>
              </a:rPr>
              <a:t>: Reliably render one deck.gl layer sublayer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Also forked into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deck.gl-community repo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(Most recent Lonboard work on the Python side)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79" name="Google Shape;1379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369" y="-10850"/>
            <a:ext cx="640258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47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Future Work</a:t>
            </a:r>
            <a:endParaRPr/>
          </a:p>
        </p:txBody>
      </p:sp>
      <p:sp>
        <p:nvSpPr>
          <p:cNvPr id="1385" name="Google Shape;1385;p147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48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48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Lonboard release</a:t>
            </a:r>
            <a:endParaRPr/>
          </a:p>
        </p:txBody>
      </p:sp>
      <p:sp>
        <p:nvSpPr>
          <p:cNvPr id="1392" name="Google Shape;1392;p148"/>
          <p:cNvSpPr txBox="1"/>
          <p:nvPr>
            <p:ph idx="1" type="body"/>
          </p:nvPr>
        </p:nvSpPr>
        <p:spPr>
          <a:xfrm>
            <a:off x="457200" y="2924775"/>
            <a:ext cx="50742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deck.gl v9, deck.gl controls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Lonboard in pyodide in WebAssembly (wrote Rust port of pyarrow to enable smaller Python Arrow environments)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removed pyarrow, pandas, geopandas, shapely, matplotlib, palettable as required dependencies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Categorical data filtering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Bounding box data selection. Bbox drawing works, but haven’t implemented picking (need to match deck.gl layer ids to Python layer instances)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49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49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Re-enable HeatmapLayer</a:t>
            </a:r>
            <a:endParaRPr/>
          </a:p>
        </p:txBody>
      </p:sp>
      <p:sp>
        <p:nvSpPr>
          <p:cNvPr id="1399" name="Google Shape;1399;p149"/>
          <p:cNvSpPr txBox="1"/>
          <p:nvPr>
            <p:ph idx="1" type="body"/>
          </p:nvPr>
        </p:nvSpPr>
        <p:spPr>
          <a:xfrm>
            <a:off x="457200" y="2924775"/>
            <a:ext cx="47757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Our use of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HeatmapLayer</a:t>
            </a:r>
            <a:r>
              <a:rPr lang="en" sz="1600">
                <a:solidFill>
                  <a:schemeClr val="dk1"/>
                </a:solidFill>
              </a:rPr>
              <a:t> broke in deck.gl v9 upgrade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Haven’t had time to create minimal reproducible example yet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00" name="Google Shape;140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804" y="4310353"/>
            <a:ext cx="8031770" cy="20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5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50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Scalable</a:t>
            </a:r>
            <a:r>
              <a:rPr lang="en"/>
              <a:t> rendering</a:t>
            </a:r>
            <a:endParaRPr/>
          </a:p>
        </p:txBody>
      </p:sp>
      <p:sp>
        <p:nvSpPr>
          <p:cNvPr id="1407" name="Google Shape;1407;p150"/>
          <p:cNvSpPr txBox="1"/>
          <p:nvPr>
            <p:ph idx="1" type="body"/>
          </p:nvPr>
        </p:nvSpPr>
        <p:spPr>
          <a:xfrm>
            <a:off x="457200" y="2924775"/>
            <a:ext cx="33123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Today </a:t>
            </a:r>
            <a:r>
              <a:rPr i="1" lang="en" sz="1600">
                <a:solidFill>
                  <a:schemeClr val="dk1"/>
                </a:solidFill>
              </a:rPr>
              <a:t>all user input</a:t>
            </a:r>
            <a:r>
              <a:rPr lang="en" sz="1600">
                <a:solidFill>
                  <a:schemeClr val="dk1"/>
                </a:solidFill>
              </a:rPr>
              <a:t> is sent to browser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 the future: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Smarter relationship between Python and JavaScript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Efficient spatial indexes in Rust/Python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Transfer small portions of input, depending on map’s view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08" name="Google Shape;140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025" y="1926075"/>
            <a:ext cx="4694902" cy="491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075" y="1926070"/>
            <a:ext cx="4694902" cy="4913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51"/>
          <p:cNvSpPr txBox="1"/>
          <p:nvPr>
            <p:ph type="title"/>
          </p:nvPr>
        </p:nvSpPr>
        <p:spPr>
          <a:xfrm>
            <a:off x="2659775" y="28680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TripsLayer</a:t>
            </a:r>
            <a:endParaRPr sz="4600">
              <a:solidFill>
                <a:srgbClr val="F3F3F3"/>
              </a:solidFill>
            </a:endParaRPr>
          </a:p>
        </p:txBody>
      </p:sp>
      <p:sp>
        <p:nvSpPr>
          <p:cNvPr id="1415" name="Google Shape;1415;p151"/>
          <p:cNvSpPr txBox="1"/>
          <p:nvPr>
            <p:ph type="title"/>
          </p:nvPr>
        </p:nvSpPr>
        <p:spPr>
          <a:xfrm>
            <a:off x="9924425" y="81000"/>
            <a:ext cx="21918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F3F3F3"/>
                </a:solidFill>
              </a:rPr>
              <a:t>ds.io/lonboard</a:t>
            </a:r>
            <a:endParaRPr b="0" i="1" sz="2600">
              <a:solidFill>
                <a:srgbClr val="F3F3F3"/>
              </a:solidFill>
            </a:endParaRPr>
          </a:p>
        </p:txBody>
      </p:sp>
      <p:pic>
        <p:nvPicPr>
          <p:cNvPr id="1416" name="Google Shape;141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75" y="1268625"/>
            <a:ext cx="8854450" cy="558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5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52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Raster data rendering</a:t>
            </a:r>
            <a:endParaRPr/>
          </a:p>
        </p:txBody>
      </p:sp>
      <p:sp>
        <p:nvSpPr>
          <p:cNvPr id="1423" name="Google Shape;1423;p152"/>
          <p:cNvSpPr txBox="1"/>
          <p:nvPr>
            <p:ph idx="1" type="body"/>
          </p:nvPr>
        </p:nvSpPr>
        <p:spPr>
          <a:xfrm>
            <a:off x="457200" y="2924775"/>
            <a:ext cx="40185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We support PNG tile servers today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Future: automatic integration with Python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rasterio</a:t>
            </a:r>
            <a:r>
              <a:rPr lang="en" sz="1600">
                <a:solidFill>
                  <a:schemeClr val="dk1"/>
                </a:solidFill>
              </a:rPr>
              <a:t> objects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Potential threading/async issues on the Python side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24" name="Google Shape;142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525" y="1960625"/>
            <a:ext cx="6762682" cy="39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5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53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cross filtering</a:t>
            </a:r>
            <a:endParaRPr/>
          </a:p>
        </p:txBody>
      </p:sp>
      <p:pic>
        <p:nvPicPr>
          <p:cNvPr id="1431" name="Google Shape;143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75" y="1499375"/>
            <a:ext cx="6012850" cy="43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53"/>
          <p:cNvSpPr txBox="1"/>
          <p:nvPr>
            <p:ph idx="1" type="body"/>
          </p:nvPr>
        </p:nvSpPr>
        <p:spPr>
          <a:xfrm>
            <a:off x="457200" y="2924775"/>
            <a:ext cx="40185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Integrated cross filtering with quak, a tabular data viewer/profiler on top of DuckDB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Construct an Arrow bit mask for whether each row should be rendered, pass that to deck.gl’s categorical data filter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5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54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deck.gl-geoarrow updates</a:t>
            </a:r>
            <a:endParaRPr/>
          </a:p>
        </p:txBody>
      </p:sp>
      <p:sp>
        <p:nvSpPr>
          <p:cNvPr id="1439" name="Google Shape;1439;p154"/>
          <p:cNvSpPr txBox="1"/>
          <p:nvPr>
            <p:ph idx="1" type="body"/>
          </p:nvPr>
        </p:nvSpPr>
        <p:spPr>
          <a:xfrm>
            <a:off x="457200" y="2924775"/>
            <a:ext cx="52578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Separated coordinates (XXXX, YYYY)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For now, copy to interleaved buffer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Mixed &amp; GeometryCollectionArray support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Equivalent to GeoJSONLayer (figures out which underlying layers to render)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GeometryCollection Support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Bug with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autoHighlight</a:t>
            </a:r>
            <a:r>
              <a:rPr lang="en" sz="1600">
                <a:solidFill>
                  <a:schemeClr val="dk1"/>
                </a:solidFill>
              </a:rPr>
              <a:t> with multi polygons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Allow passing in “nested” accessors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E.g. one color per vertex, not per geometry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TripsLayer: color based on current speed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Arrow list nesting needs to match geometry nesting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40" name="Google Shape;144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975" y="393438"/>
            <a:ext cx="6012849" cy="5385322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154"/>
          <p:cNvSpPr txBox="1"/>
          <p:nvPr/>
        </p:nvSpPr>
        <p:spPr>
          <a:xfrm>
            <a:off x="7183525" y="5926175"/>
            <a:ext cx="443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Bug in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autoHighlight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when hovering on one Polygon, many other polygons are highlighted.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0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ipyleaflet</a:t>
            </a:r>
            <a:r>
              <a:rPr lang="en"/>
              <a:t>?</a:t>
            </a:r>
            <a:endParaRPr/>
          </a:p>
        </p:txBody>
      </p:sp>
      <p:pic>
        <p:nvPicPr>
          <p:cNvPr id="1113" name="Google Shape;11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10" y="137775"/>
            <a:ext cx="7598664" cy="65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55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Python focus so far to simplify data pipeline.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Lonboard controls data producer and consumer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 JS: Make it easier to load formats as GeoArrow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FlatGeobuf, GeoParquet, GeoJSON, WKB, WKT Shapefile (soon)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Again, I personally, am focused on </a:t>
            </a:r>
            <a:r>
              <a:rPr b="1" lang="en" sz="1600">
                <a:solidFill>
                  <a:schemeClr val="dk1"/>
                </a:solidFill>
              </a:rPr>
              <a:t>exact</a:t>
            </a:r>
            <a:r>
              <a:rPr lang="en" sz="1600">
                <a:solidFill>
                  <a:schemeClr val="dk1"/>
                </a:solidFill>
              </a:rPr>
              <a:t> Arrow memory layout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 personally am focused on WebAssembly to leverage the same underlying Rust code for Python and JS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47" name="Google Shape;1447;p155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55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GeoArrow in JavaScript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56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56"/>
          <p:cNvSpPr txBox="1"/>
          <p:nvPr>
            <p:ph idx="1" type="body"/>
          </p:nvPr>
        </p:nvSpPr>
        <p:spPr>
          <a:xfrm>
            <a:off x="457201" y="3014800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Arrow-js-ffi can view Arrow data in WebAssembly from JS without copies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Same principle works with data in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Working early prototype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Instant rendering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Only possible because GeoArrow in Python and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@geoarrow/deck.gl-layers</a:t>
            </a:r>
            <a:r>
              <a:rPr lang="en" sz="1600">
                <a:solidFill>
                  <a:schemeClr val="dk1"/>
                </a:solidFill>
              </a:rPr>
              <a:t> use the </a:t>
            </a:r>
            <a:r>
              <a:rPr b="1" lang="en" sz="1600">
                <a:solidFill>
                  <a:schemeClr val="dk1"/>
                </a:solidFill>
              </a:rPr>
              <a:t>exact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same memory layout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55" name="Google Shape;1455;p156"/>
          <p:cNvSpPr txBox="1"/>
          <p:nvPr>
            <p:ph idx="2" type="title"/>
          </p:nvPr>
        </p:nvSpPr>
        <p:spPr>
          <a:xfrm>
            <a:off x="457200" y="1897325"/>
            <a:ext cx="59694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Zero-copy rendering from Pyodide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(Python in WebAssembly)</a:t>
            </a:r>
            <a:endParaRPr/>
          </a:p>
        </p:txBody>
      </p:sp>
      <p:pic>
        <p:nvPicPr>
          <p:cNvPr id="1456" name="Google Shape;1456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663" y="0"/>
            <a:ext cx="4799288" cy="467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5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57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geoarrow-rust &lt;--&gt; Lonboard</a:t>
            </a:r>
            <a:endParaRPr/>
          </a:p>
        </p:txBody>
      </p:sp>
      <p:sp>
        <p:nvSpPr>
          <p:cNvPr id="1463" name="Google Shape;1463;p157"/>
          <p:cNvSpPr txBox="1"/>
          <p:nvPr>
            <p:ph idx="1" type="body"/>
          </p:nvPr>
        </p:nvSpPr>
        <p:spPr>
          <a:xfrm>
            <a:off x="457200" y="2924775"/>
            <a:ext cx="37491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1.6s to render 3 million points from disk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Load GeoParquet file from Rust, then pass to Lonboard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Rust -&gt; Python -&gt; pyarrow (C++) without copies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64" name="Google Shape;146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150" y="849225"/>
            <a:ext cx="7117825" cy="55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58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58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471" name="Google Shape;1471;p158"/>
          <p:cNvSpPr txBox="1"/>
          <p:nvPr>
            <p:ph idx="1" type="body"/>
          </p:nvPr>
        </p:nvSpPr>
        <p:spPr>
          <a:xfrm>
            <a:off x="457200" y="2924775"/>
            <a:ext cx="43497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ds.io/blog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ds.io/Lonboard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geoarrow.org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Podcasts: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Mapscaping (GeoParquet)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Matt Forrest (Lonboard &amp; GeoArrow)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Browsertech (JavaScript/WebAssembly)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72" name="Google Shape;147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250" y="374525"/>
            <a:ext cx="6108950" cy="61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158"/>
          <p:cNvPicPr preferRelativeResize="0"/>
          <p:nvPr/>
        </p:nvPicPr>
        <p:blipFill rotWithShape="1">
          <a:blip r:embed="rId4">
            <a:alphaModFix/>
          </a:blip>
          <a:srcRect b="0" l="14136" r="10226" t="0"/>
          <a:stretch/>
        </p:blipFill>
        <p:spPr>
          <a:xfrm>
            <a:off x="3374550" y="248894"/>
            <a:ext cx="2770450" cy="209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59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GeoParquet</a:t>
            </a:r>
            <a:endParaRPr/>
          </a:p>
        </p:txBody>
      </p:sp>
      <p:sp>
        <p:nvSpPr>
          <p:cNvPr id="1479" name="Google Shape;1479;p159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Efficient file format for geospatial vector data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6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De-facto columnar file format for tabular data</a:t>
            </a:r>
            <a:endParaRPr/>
          </a:p>
        </p:txBody>
      </p:sp>
      <p:sp>
        <p:nvSpPr>
          <p:cNvPr id="1485" name="Google Shape;1485;p160"/>
          <p:cNvSpPr txBox="1"/>
          <p:nvPr>
            <p:ph idx="4294967295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Chunked, columnar data format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Extensive type system, including nested types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Extremely efficient compression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Implementations in JS (Wasm), Python, C, Java, Rust, etc.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Widely adopted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Snowflake, BigQuery, RedShift, Databricks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Hadoop, Spark, DuckDB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Pandas, Polars, Velox, DataFusion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Originated in 2013 with Hadoop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6" name="Google Shape;1486;p16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Parquet</a:t>
            </a:r>
            <a:endParaRPr/>
          </a:p>
        </p:txBody>
      </p:sp>
      <p:pic>
        <p:nvPicPr>
          <p:cNvPr id="1487" name="Google Shape;148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50" y="1114000"/>
            <a:ext cx="5467750" cy="502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6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support for Parquet</a:t>
            </a:r>
            <a:endParaRPr/>
          </a:p>
        </p:txBody>
      </p:sp>
      <p:sp>
        <p:nvSpPr>
          <p:cNvPr id="1493" name="Google Shape;1493;p161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  <p:pic>
        <p:nvPicPr>
          <p:cNvPr id="1494" name="Google Shape;149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50" y="1114000"/>
            <a:ext cx="5467750" cy="50299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61"/>
          <p:cNvSpPr txBox="1"/>
          <p:nvPr>
            <p:ph idx="4294967295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Extends Parquet for geospatial data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Readable by non-geospatial tools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Cloud-native: read chunks of file efficiently via HTTP range requests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Use the same data files for backend analysis and frontend visualization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Increasing adoption: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GeoPandas, QGIS, Apache Sedona, GDAL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Future work: spatial partitioning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Specification at 1.0.0-rc.1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74" y="3045050"/>
            <a:ext cx="10736801" cy="381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6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62"/>
          <p:cNvSpPr txBox="1"/>
          <p:nvPr>
            <p:ph idx="2" type="title"/>
          </p:nvPr>
        </p:nvSpPr>
        <p:spPr>
          <a:xfrm>
            <a:off x="457194" y="1897325"/>
            <a:ext cx="81222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GeoParquet developed by broad community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6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GeoArrow</a:t>
            </a:r>
            <a:endParaRPr/>
          </a:p>
        </p:txBody>
      </p:sp>
      <p:sp>
        <p:nvSpPr>
          <p:cNvPr id="1508" name="Google Shape;1508;p16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Enabling zero-copy data sharing for geospatial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64"/>
          <p:cNvSpPr txBox="1"/>
          <p:nvPr>
            <p:ph idx="2" type="subTitle"/>
          </p:nvPr>
        </p:nvSpPr>
        <p:spPr>
          <a:xfrm>
            <a:off x="7096475" y="5993725"/>
            <a:ext cx="2982300" cy="73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- Jake VanderPlas (</a:t>
            </a:r>
            <a:r>
              <a:rPr lang="en" u="sng">
                <a:solidFill>
                  <a:schemeClr val="hlink"/>
                </a:solidFill>
                <a:hlinkClick r:id="rId3"/>
              </a:rPr>
              <a:t>An Introduction to the Python Buffer Protocol</a:t>
            </a:r>
            <a:r>
              <a:rPr lang="en">
                <a:solidFill>
                  <a:srgbClr val="999999"/>
                </a:solidFill>
              </a:rPr>
              <a:t>, 2014)</a:t>
            </a:r>
            <a:endParaRPr/>
          </a:p>
        </p:txBody>
      </p:sp>
      <p:sp>
        <p:nvSpPr>
          <p:cNvPr id="1514" name="Google Shape;1514;p164"/>
          <p:cNvSpPr txBox="1"/>
          <p:nvPr>
            <p:ph idx="1" type="subTitle"/>
          </p:nvPr>
        </p:nvSpPr>
        <p:spPr>
          <a:xfrm>
            <a:off x="7096471" y="43464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363030"/>
                </a:solidFill>
              </a:rPr>
              <a:t>“This cannot be emphasized enough: it is fundamentally the Buffer Protocol and related NumPy functionality that make Python useful as a scientific computing platform.”</a:t>
            </a:r>
            <a:endParaRPr/>
          </a:p>
        </p:txBody>
      </p:sp>
      <p:sp>
        <p:nvSpPr>
          <p:cNvPr id="1515" name="Google Shape;1515;p164"/>
          <p:cNvSpPr txBox="1"/>
          <p:nvPr>
            <p:ph type="title"/>
          </p:nvPr>
        </p:nvSpPr>
        <p:spPr>
          <a:xfrm>
            <a:off x="457200" y="1577675"/>
            <a:ext cx="40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scientific Python libraries</a:t>
            </a:r>
            <a:endParaRPr/>
          </a:p>
        </p:txBody>
      </p:sp>
      <p:sp>
        <p:nvSpPr>
          <p:cNvPr id="1516" name="Google Shape;1516;p164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Buffer Protocol (2006)</a:t>
            </a:r>
            <a:endParaRPr/>
          </a:p>
        </p:txBody>
      </p:sp>
      <p:sp>
        <p:nvSpPr>
          <p:cNvPr id="1517" name="Google Shape;1517;p164"/>
          <p:cNvSpPr txBox="1"/>
          <p:nvPr>
            <p:ph idx="4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Problem</a:t>
            </a:r>
            <a:r>
              <a:rPr lang="en">
                <a:solidFill>
                  <a:schemeClr val="dk1"/>
                </a:solidFill>
              </a:rPr>
              <a:t>: Expensive to copy &amp; convert array data between Python libraries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Solution</a:t>
            </a:r>
            <a:r>
              <a:rPr lang="en">
                <a:solidFill>
                  <a:schemeClr val="dk1"/>
                </a:solidFill>
              </a:rPr>
              <a:t>: Protocol for zero-copy sharing of multi-dimensional array data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Enabled widespread innovation on top of NumPy (v1.0 in 2006)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11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pydeck</a:t>
            </a:r>
            <a:r>
              <a:rPr lang="en"/>
              <a:t>?</a:t>
            </a:r>
            <a:endParaRPr/>
          </a:p>
        </p:txBody>
      </p:sp>
      <p:pic>
        <p:nvPicPr>
          <p:cNvPr id="1119" name="Google Shape;1119;p111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3522275" y="128612"/>
            <a:ext cx="7598664" cy="660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65"/>
          <p:cNvSpPr txBox="1"/>
          <p:nvPr>
            <p:ph type="title"/>
          </p:nvPr>
        </p:nvSpPr>
        <p:spPr>
          <a:xfrm>
            <a:off x="457200" y="1591325"/>
            <a:ext cx="3927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tabular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65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Arrow (2015)</a:t>
            </a:r>
            <a:endParaRPr/>
          </a:p>
        </p:txBody>
      </p:sp>
      <p:pic>
        <p:nvPicPr>
          <p:cNvPr id="1524" name="Google Shape;152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162" y="620575"/>
            <a:ext cx="5029375" cy="27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165"/>
          <p:cNvSpPr txBox="1"/>
          <p:nvPr>
            <p:ph idx="1" type="body"/>
          </p:nvPr>
        </p:nvSpPr>
        <p:spPr>
          <a:xfrm>
            <a:off x="457200" y="2742075"/>
            <a:ext cx="6386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Problem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Pandas library for tabular data implemented on top of NumPy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Expensive to copy &amp; convert </a:t>
            </a:r>
            <a:r>
              <a:rPr i="1" lang="en">
                <a:solidFill>
                  <a:schemeClr val="dk1"/>
                </a:solidFill>
              </a:rPr>
              <a:t>tabular</a:t>
            </a:r>
            <a:r>
              <a:rPr lang="en">
                <a:solidFill>
                  <a:schemeClr val="dk1"/>
                </a:solidFill>
              </a:rPr>
              <a:t> data between languages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Solution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Protocol for </a:t>
            </a:r>
            <a:r>
              <a:rPr b="1" lang="en">
                <a:solidFill>
                  <a:schemeClr val="dk1"/>
                </a:solidFill>
              </a:rPr>
              <a:t>language-independent</a:t>
            </a:r>
            <a:r>
              <a:rPr lang="en">
                <a:solidFill>
                  <a:schemeClr val="dk1"/>
                </a:solidFill>
              </a:rPr>
              <a:t> zero-copy sharing of columnar tabular data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Extensive type system, including nested types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Become the standard memory format for modern analytical tools: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Pandas, Polars, Velox, DuckDB, DataFusion, R, cuDF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Loading a Parquet file gives you Arrow memory</a:t>
            </a:r>
            <a:endParaRPr/>
          </a:p>
        </p:txBody>
      </p:sp>
      <p:pic>
        <p:nvPicPr>
          <p:cNvPr id="1526" name="Google Shape;1526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175" y="3601525"/>
            <a:ext cx="546735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65"/>
          <p:cNvSpPr txBox="1"/>
          <p:nvPr>
            <p:ph type="title"/>
          </p:nvPr>
        </p:nvSpPr>
        <p:spPr>
          <a:xfrm>
            <a:off x="7740060" y="27253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Arrow</a:t>
            </a:r>
            <a:endParaRPr/>
          </a:p>
        </p:txBody>
      </p:sp>
      <p:sp>
        <p:nvSpPr>
          <p:cNvPr id="1528" name="Google Shape;1528;p165"/>
          <p:cNvSpPr txBox="1"/>
          <p:nvPr>
            <p:ph type="title"/>
          </p:nvPr>
        </p:nvSpPr>
        <p:spPr>
          <a:xfrm>
            <a:off x="7740060" y="34911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Arrow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66"/>
          <p:cNvSpPr txBox="1"/>
          <p:nvPr>
            <p:ph type="title"/>
          </p:nvPr>
        </p:nvSpPr>
        <p:spPr>
          <a:xfrm>
            <a:off x="457200" y="1591325"/>
            <a:ext cx="38289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tabular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66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Arrow (2016)</a:t>
            </a:r>
            <a:endParaRPr/>
          </a:p>
        </p:txBody>
      </p:sp>
      <p:pic>
        <p:nvPicPr>
          <p:cNvPr id="1535" name="Google Shape;153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125" y="1556100"/>
            <a:ext cx="5249292" cy="37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66"/>
          <p:cNvSpPr txBox="1"/>
          <p:nvPr>
            <p:ph idx="1" type="body"/>
          </p:nvPr>
        </p:nvSpPr>
        <p:spPr>
          <a:xfrm>
            <a:off x="457200" y="2742075"/>
            <a:ext cx="6386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Data movement is always O(1)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7" name="Google Shape;1537;p166"/>
          <p:cNvSpPr txBox="1"/>
          <p:nvPr>
            <p:ph idx="1" type="body"/>
          </p:nvPr>
        </p:nvSpPr>
        <p:spPr>
          <a:xfrm>
            <a:off x="7857075" y="5368350"/>
            <a:ext cx="28014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935"/>
              <a:buNone/>
            </a:pPr>
            <a:r>
              <a:rPr lang="en" sz="1120">
                <a:solidFill>
                  <a:schemeClr val="dk1"/>
                </a:solidFill>
              </a:rPr>
              <a:t>Danielle Navarro (</a:t>
            </a:r>
            <a:r>
              <a:rPr lang="en" sz="1120" u="sng">
                <a:solidFill>
                  <a:schemeClr val="hlink"/>
                </a:solidFill>
                <a:hlinkClick r:id="rId4"/>
              </a:rPr>
              <a:t>Passing Arrow data between R and Python with reticulate</a:t>
            </a:r>
            <a:r>
              <a:rPr lang="en" sz="1120">
                <a:solidFill>
                  <a:schemeClr val="dk1"/>
                </a:solidFill>
              </a:rPr>
              <a:t>)</a:t>
            </a:r>
            <a:endParaRPr sz="11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6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geospatial</a:t>
            </a:r>
            <a:endParaRPr/>
          </a:p>
        </p:txBody>
      </p:sp>
      <p:sp>
        <p:nvSpPr>
          <p:cNvPr id="1543" name="Google Shape;1543;p167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(2020-)</a:t>
            </a:r>
            <a:endParaRPr/>
          </a:p>
        </p:txBody>
      </p:sp>
      <p:pic>
        <p:nvPicPr>
          <p:cNvPr id="1544" name="Google Shape;154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219" y="3456650"/>
            <a:ext cx="4599549" cy="323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67"/>
          <p:cNvSpPr txBox="1"/>
          <p:nvPr>
            <p:ph idx="1" type="body"/>
          </p:nvPr>
        </p:nvSpPr>
        <p:spPr>
          <a:xfrm>
            <a:off x="457200" y="2924775"/>
            <a:ext cx="66348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Problem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Expensive to copy &amp; convert </a:t>
            </a:r>
            <a:r>
              <a:rPr i="1" lang="en">
                <a:solidFill>
                  <a:schemeClr val="dk1"/>
                </a:solidFill>
              </a:rPr>
              <a:t>geospatial</a:t>
            </a:r>
            <a:r>
              <a:rPr lang="en">
                <a:solidFill>
                  <a:schemeClr val="dk1"/>
                </a:solidFill>
              </a:rPr>
              <a:t> tabular data between systems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Python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__geo_interface__</a:t>
            </a:r>
            <a:r>
              <a:rPr lang="en">
                <a:solidFill>
                  <a:schemeClr val="dk1"/>
                </a:solidFill>
              </a:rPr>
              <a:t> protocol exists but GeoJSON serialization is slow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Solution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Protocol for </a:t>
            </a:r>
            <a:r>
              <a:rPr b="1" lang="en">
                <a:solidFill>
                  <a:schemeClr val="dk1"/>
                </a:solidFill>
              </a:rPr>
              <a:t>language-independent</a:t>
            </a:r>
            <a:r>
              <a:rPr lang="en">
                <a:solidFill>
                  <a:schemeClr val="dk1"/>
                </a:solidFill>
              </a:rPr>
              <a:t> zero-copy sharing of </a:t>
            </a:r>
            <a:r>
              <a:rPr i="1" lang="en">
                <a:solidFill>
                  <a:schemeClr val="dk1"/>
                </a:solidFill>
              </a:rPr>
              <a:t>geospatial</a:t>
            </a:r>
            <a:r>
              <a:rPr lang="en">
                <a:solidFill>
                  <a:schemeClr val="dk1"/>
                </a:solidFill>
              </a:rPr>
              <a:t> tabular data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Defines storage of vector geospatial data in Apache Arrow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Full Arrow type system available for attributes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Progress towards wide adoption: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GDAL RFC 86: Load any GDAL-supported vector format as a GeoArrow table.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Integrated into GeoPandas, DuckDB Spatial, cuSpatial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Loading a GeoParquet file gives you GeoArrow memory</a:t>
            </a:r>
            <a:endParaRPr/>
          </a:p>
        </p:txBody>
      </p:sp>
      <p:pic>
        <p:nvPicPr>
          <p:cNvPr id="1546" name="Google Shape;1546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413" y="154949"/>
            <a:ext cx="4393373" cy="3055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68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Why deck.gl?</a:t>
            </a:r>
            <a:endParaRPr/>
          </a:p>
        </p:txBody>
      </p:sp>
      <p:sp>
        <p:nvSpPr>
          <p:cNvPr id="1552" name="Google Shape;1552;p168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Uniquely-positioned to take advantage of GeoParquet and GeoArrow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69"/>
          <p:cNvSpPr txBox="1"/>
          <p:nvPr>
            <p:ph type="title"/>
          </p:nvPr>
        </p:nvSpPr>
        <p:spPr>
          <a:xfrm>
            <a:off x="457194" y="1591325"/>
            <a:ext cx="4194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Bandwidth is the browser's limiting factor for large data</a:t>
            </a:r>
            <a:endParaRPr/>
          </a:p>
        </p:txBody>
      </p:sp>
      <p:sp>
        <p:nvSpPr>
          <p:cNvPr id="1558" name="Google Shape;1558;p169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deck.gl + GeoParquet?</a:t>
            </a:r>
            <a:endParaRPr/>
          </a:p>
        </p:txBody>
      </p:sp>
      <p:sp>
        <p:nvSpPr>
          <p:cNvPr id="1559" name="Google Shape;1559;p169"/>
          <p:cNvSpPr txBox="1"/>
          <p:nvPr>
            <p:ph idx="1" type="body"/>
          </p:nvPr>
        </p:nvSpPr>
        <p:spPr>
          <a:xfrm>
            <a:off x="457200" y="2924775"/>
            <a:ext cx="663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Bandwidth is the browser's limiting factor for large data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Efficient compression: Parquet files are much smaller than comparable formats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Partitioning: Fetch only the requested columns/chunks of file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Spatial partitioning a future addition to GeoParquet spec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Cloud-native support: Fetch parts of the same files used for backend analytics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70"/>
          <p:cNvSpPr/>
          <p:nvPr/>
        </p:nvSpPr>
        <p:spPr>
          <a:xfrm>
            <a:off x="723001" y="3805858"/>
            <a:ext cx="1404000" cy="1404300"/>
          </a:xfrm>
          <a:prstGeom prst="ellipse">
            <a:avLst/>
          </a:prstGeom>
          <a:solidFill>
            <a:srgbClr val="6AA84F"/>
          </a:solidFill>
          <a:ln cap="flat" cmpd="sng" w="1524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70"/>
          <p:cNvSpPr/>
          <p:nvPr/>
        </p:nvSpPr>
        <p:spPr>
          <a:xfrm>
            <a:off x="3973188" y="3370858"/>
            <a:ext cx="23394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instancePositions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instanceRadius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instanceFillColors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instanceLineColors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instanceLineWidth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170"/>
          <p:cNvSpPr/>
          <p:nvPr/>
        </p:nvSpPr>
        <p:spPr>
          <a:xfrm>
            <a:off x="6414010" y="3370858"/>
            <a:ext cx="54969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[x0, y0, z0, x1, y1, z1,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r1,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G0, B0, A0, R1, G1, B1, A1,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G0, B0, A0, R1, G1, B1, A1,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[w0, w1,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7" name="Google Shape;1567;p170"/>
          <p:cNvSpPr/>
          <p:nvPr/>
        </p:nvSpPr>
        <p:spPr>
          <a:xfrm>
            <a:off x="3987784" y="2832958"/>
            <a:ext cx="2339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Attributes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170"/>
          <p:cNvSpPr/>
          <p:nvPr/>
        </p:nvSpPr>
        <p:spPr>
          <a:xfrm>
            <a:off x="6485710" y="2832958"/>
            <a:ext cx="2339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Buffer Layout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9" name="Google Shape;1569;p170"/>
          <p:cNvSpPr/>
          <p:nvPr/>
        </p:nvSpPr>
        <p:spPr>
          <a:xfrm>
            <a:off x="457208" y="2832958"/>
            <a:ext cx="2339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ScatterplotLayer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170"/>
          <p:cNvSpPr/>
          <p:nvPr/>
        </p:nvSpPr>
        <p:spPr>
          <a:xfrm>
            <a:off x="1415961" y="3811825"/>
            <a:ext cx="2375039" cy="732115"/>
          </a:xfrm>
          <a:custGeom>
            <a:rect b="b" l="l" r="r" t="t"/>
            <a:pathLst>
              <a:path extrusionOk="0" h="21964" w="71269">
                <a:moveTo>
                  <a:pt x="0" y="21964"/>
                </a:moveTo>
                <a:lnTo>
                  <a:pt x="21963" y="0"/>
                </a:lnTo>
                <a:lnTo>
                  <a:pt x="71269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sp>
      <p:cxnSp>
        <p:nvCxnSpPr>
          <p:cNvPr id="1571" name="Google Shape;1571;p170"/>
          <p:cNvCxnSpPr/>
          <p:nvPr/>
        </p:nvCxnSpPr>
        <p:spPr>
          <a:xfrm rot="10800000">
            <a:off x="1625025" y="4641341"/>
            <a:ext cx="216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72" name="Google Shape;1572;p170"/>
          <p:cNvCxnSpPr/>
          <p:nvPr/>
        </p:nvCxnSpPr>
        <p:spPr>
          <a:xfrm rot="10800000">
            <a:off x="1759425" y="5084127"/>
            <a:ext cx="20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73" name="Google Shape;1573;p170"/>
          <p:cNvSpPr/>
          <p:nvPr/>
        </p:nvSpPr>
        <p:spPr>
          <a:xfrm>
            <a:off x="2118018" y="4207766"/>
            <a:ext cx="1658052" cy="321225"/>
          </a:xfrm>
          <a:custGeom>
            <a:rect b="b" l="l" r="r" t="t"/>
            <a:pathLst>
              <a:path extrusionOk="0" h="9637" w="49754">
                <a:moveTo>
                  <a:pt x="0" y="9637"/>
                </a:moveTo>
                <a:lnTo>
                  <a:pt x="9637" y="0"/>
                </a:lnTo>
                <a:lnTo>
                  <a:pt x="4975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sp>
      <p:cxnSp>
        <p:nvCxnSpPr>
          <p:cNvPr id="1574" name="Google Shape;1574;p170"/>
          <p:cNvCxnSpPr>
            <a:endCxn id="1564" idx="6"/>
          </p:cNvCxnSpPr>
          <p:nvPr/>
        </p:nvCxnSpPr>
        <p:spPr>
          <a:xfrm flipH="1" rot="10800000">
            <a:off x="1460701" y="4508008"/>
            <a:ext cx="666300" cy="2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5" name="Google Shape;1575;p170"/>
          <p:cNvCxnSpPr/>
          <p:nvPr/>
        </p:nvCxnSpPr>
        <p:spPr>
          <a:xfrm rot="10800000">
            <a:off x="1430906" y="5114525"/>
            <a:ext cx="0" cy="1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76" name="Google Shape;1576;p170"/>
          <p:cNvSpPr/>
          <p:nvPr/>
        </p:nvSpPr>
        <p:spPr>
          <a:xfrm>
            <a:off x="1415935" y="5305958"/>
            <a:ext cx="2375196" cy="201728"/>
          </a:xfrm>
          <a:custGeom>
            <a:rect b="b" l="l" r="r" t="t"/>
            <a:pathLst>
              <a:path extrusionOk="0" h="6052" w="72167">
                <a:moveTo>
                  <a:pt x="0" y="0"/>
                </a:moveTo>
                <a:lnTo>
                  <a:pt x="6051" y="6052"/>
                </a:lnTo>
                <a:lnTo>
                  <a:pt x="72167" y="5827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1577" name="Google Shape;1577;p170"/>
          <p:cNvSpPr txBox="1"/>
          <p:nvPr/>
        </p:nvSpPr>
        <p:spPr>
          <a:xfrm>
            <a:off x="868175" y="6370825"/>
            <a:ext cx="4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Slide from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deck.gl Technical Deep Dive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(Xiaoji Chen)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8" name="Google Shape;1578;p170"/>
          <p:cNvSpPr txBox="1"/>
          <p:nvPr>
            <p:ph type="title"/>
          </p:nvPr>
        </p:nvSpPr>
        <p:spPr>
          <a:xfrm>
            <a:off x="457198" y="1591325"/>
            <a:ext cx="3288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deck.gl’s binary API generally compatible with GeoArrow</a:t>
            </a:r>
            <a:endParaRPr/>
          </a:p>
        </p:txBody>
      </p:sp>
      <p:sp>
        <p:nvSpPr>
          <p:cNvPr id="1579" name="Google Shape;1579;p170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deck.gl + GeoArrow?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7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geospatial</a:t>
            </a:r>
            <a:endParaRPr/>
          </a:p>
        </p:txBody>
      </p:sp>
      <p:sp>
        <p:nvSpPr>
          <p:cNvPr id="1585" name="Google Shape;1585;p171"/>
          <p:cNvSpPr txBox="1"/>
          <p:nvPr>
            <p:ph idx="1" type="body"/>
          </p:nvPr>
        </p:nvSpPr>
        <p:spPr>
          <a:xfrm>
            <a:off x="457200" y="2924775"/>
            <a:ext cx="663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Existing prioritization of large data rendering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Existing columnar binary data API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Investing in next-generation technologies like WebGPU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deck.gl’s binary API generally compatible with GeoArrow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ScatterplotLayer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: GeoArrow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PointArray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PathLayer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: GeoArrow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LineStringArray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PolygonLayer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: GeoArrow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PolygonArray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586" name="Google Shape;1586;p171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deck.gl + GeoArrow?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72"/>
          <p:cNvSpPr txBox="1"/>
          <p:nvPr>
            <p:ph type="title"/>
          </p:nvPr>
        </p:nvSpPr>
        <p:spPr>
          <a:xfrm>
            <a:off x="457210" y="776213"/>
            <a:ext cx="2703600" cy="369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Python rendering with no serialization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2" name="Google Shape;1592;p172"/>
          <p:cNvSpPr txBox="1"/>
          <p:nvPr>
            <p:ph idx="2" type="title"/>
          </p:nvPr>
        </p:nvSpPr>
        <p:spPr>
          <a:xfrm>
            <a:off x="457200" y="1082225"/>
            <a:ext cx="64446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GeoArrow Jupyter Widget</a:t>
            </a:r>
            <a:endParaRPr/>
          </a:p>
        </p:txBody>
      </p:sp>
      <p:pic>
        <p:nvPicPr>
          <p:cNvPr id="1593" name="Google Shape;1593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175" y="1765025"/>
            <a:ext cx="8529311" cy="509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7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Implementation status &amp; </a:t>
            </a:r>
            <a:endParaRPr sz="6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Future work</a:t>
            </a:r>
            <a:endParaRPr/>
          </a:p>
        </p:txBody>
      </p:sp>
      <p:sp>
        <p:nvSpPr>
          <p:cNvPr id="1599" name="Google Shape;1599;p17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7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Fast, stable Parquet reading</a:t>
            </a:r>
            <a:endParaRPr/>
          </a:p>
        </p:txBody>
      </p:sp>
      <p:sp>
        <p:nvSpPr>
          <p:cNvPr id="1605" name="Google Shape;1605;p174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parquet-wasm</a:t>
            </a:r>
            <a:endParaRPr/>
          </a:p>
        </p:txBody>
      </p:sp>
      <p:sp>
        <p:nvSpPr>
          <p:cNvPr id="1606" name="Google Shape;1606;p174"/>
          <p:cNvSpPr txBox="1"/>
          <p:nvPr>
            <p:ph idx="1" type="body"/>
          </p:nvPr>
        </p:nvSpPr>
        <p:spPr>
          <a:xfrm>
            <a:off x="457200" y="2924775"/>
            <a:ext cx="52503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WebAssembly (Rust) implementation of reading and writing Parquet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GeoParquet file with 1M buildings (7M coords) parses in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1.3 seconds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(mac pro 14” 2023)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Wasm bundle size: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309kb (no compressions)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741kb (all compressions)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961kb (all compressions + async support)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607" name="Google Shape;1607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50" y="177463"/>
            <a:ext cx="5606799" cy="261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075" y="3086100"/>
            <a:ext cx="4792150" cy="37854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74"/>
          <p:cNvSpPr txBox="1"/>
          <p:nvPr/>
        </p:nvSpPr>
        <p:spPr>
          <a:xfrm>
            <a:off x="2048100" y="6256475"/>
            <a:ext cx="479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https://observablehq.com/@kylebarron/prototyping-georust-geoarrow-in-webassembly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2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lonboard</a:t>
            </a:r>
            <a:r>
              <a:rPr lang="en"/>
              <a:t>!</a:t>
            </a:r>
            <a:endParaRPr/>
          </a:p>
        </p:txBody>
      </p:sp>
      <p:pic>
        <p:nvPicPr>
          <p:cNvPr id="1125" name="Google Shape;112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10" y="137775"/>
            <a:ext cx="7598664" cy="65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75"/>
          <p:cNvSpPr txBox="1"/>
          <p:nvPr>
            <p:ph type="title"/>
          </p:nvPr>
        </p:nvSpPr>
        <p:spPr>
          <a:xfrm>
            <a:off x="457198" y="1591325"/>
            <a:ext cx="31821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Fast, stable Parquet reading (with WKB parsing)</a:t>
            </a:r>
            <a:endParaRPr/>
          </a:p>
        </p:txBody>
      </p:sp>
      <p:sp>
        <p:nvSpPr>
          <p:cNvPr id="1615" name="Google Shape;1615;p175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geoparquet-wasm</a:t>
            </a:r>
            <a:endParaRPr/>
          </a:p>
        </p:txBody>
      </p:sp>
      <p:sp>
        <p:nvSpPr>
          <p:cNvPr id="1616" name="Google Shape;1616;p175"/>
          <p:cNvSpPr txBox="1"/>
          <p:nvPr>
            <p:ph idx="1" type="body"/>
          </p:nvPr>
        </p:nvSpPr>
        <p:spPr>
          <a:xfrm>
            <a:off x="457200" y="2924775"/>
            <a:ext cx="52503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Adds Rust implementation of WKB parsing to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parquet-wasm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Parses GeoParquet into GeoArrow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Published 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</a:rPr>
              <a:t>soon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to NPM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617" name="Google Shape;1617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2529550"/>
            <a:ext cx="6176650" cy="29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7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binary API</a:t>
            </a:r>
            <a:endParaRPr/>
          </a:p>
        </p:txBody>
      </p:sp>
      <p:sp>
        <p:nvSpPr>
          <p:cNvPr id="1623" name="Google Shape;1623;p176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deck.gl rendering</a:t>
            </a:r>
            <a:endParaRPr/>
          </a:p>
        </p:txBody>
      </p:sp>
      <p:sp>
        <p:nvSpPr>
          <p:cNvPr id="1624" name="Google Shape;1624;p176"/>
          <p:cNvSpPr txBox="1"/>
          <p:nvPr>
            <p:ph idx="1" type="body"/>
          </p:nvPr>
        </p:nvSpPr>
        <p:spPr>
          <a:xfrm>
            <a:off x="457200" y="2924775"/>
            <a:ext cx="663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Pass GeoArrow coordinate buffers into the deck.gl binary API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625" name="Google Shape;162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000" y="1512925"/>
            <a:ext cx="4792151" cy="457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77"/>
          <p:cNvSpPr txBox="1"/>
          <p:nvPr>
            <p:ph type="title"/>
          </p:nvPr>
        </p:nvSpPr>
        <p:spPr>
          <a:xfrm>
            <a:off x="457210" y="9167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 + GeoArrow + deck.gl</a:t>
            </a:r>
            <a:endParaRPr/>
          </a:p>
        </p:txBody>
      </p:sp>
      <p:sp>
        <p:nvSpPr>
          <p:cNvPr id="1631" name="Google Shape;1631;p177"/>
          <p:cNvSpPr txBox="1"/>
          <p:nvPr>
            <p:ph idx="2" type="title"/>
          </p:nvPr>
        </p:nvSpPr>
        <p:spPr>
          <a:xfrm>
            <a:off x="457200" y="122277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really fast!</a:t>
            </a:r>
            <a:endParaRPr/>
          </a:p>
        </p:txBody>
      </p:sp>
      <p:pic>
        <p:nvPicPr>
          <p:cNvPr id="1632" name="Google Shape;163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925" y="2020925"/>
            <a:ext cx="9173458" cy="39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77"/>
          <p:cNvSpPr txBox="1"/>
          <p:nvPr>
            <p:ph idx="1" type="body"/>
          </p:nvPr>
        </p:nvSpPr>
        <p:spPr>
          <a:xfrm>
            <a:off x="3042250" y="5994000"/>
            <a:ext cx="6634800" cy="813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3.2 million points rendered in deck.gl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https://observablehq.com/@kylebarron/geoparquet-on-the-web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78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GeoArrowLayer</a:t>
            </a:r>
            <a:endParaRPr/>
          </a:p>
        </p:txBody>
      </p:sp>
      <p:sp>
        <p:nvSpPr>
          <p:cNvPr id="1639" name="Google Shape;1639;p178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Usability</a:t>
            </a:r>
            <a:endParaRPr/>
          </a:p>
        </p:txBody>
      </p:sp>
      <p:sp>
        <p:nvSpPr>
          <p:cNvPr id="1640" name="Google Shape;1640;p178"/>
          <p:cNvSpPr txBox="1"/>
          <p:nvPr>
            <p:ph idx="1" type="body"/>
          </p:nvPr>
        </p:nvSpPr>
        <p:spPr>
          <a:xfrm>
            <a:off x="457200" y="2924775"/>
            <a:ext cx="663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Today: requires manually passing buffers into binary API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Tomorrow: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GeoArrowLayer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Accept Arrow JS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or similar; render sub layers automatically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Renders one deck.gl sub layer for each internal chunk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Better integration with picking, styling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79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Performance</a:t>
            </a:r>
            <a:endParaRPr/>
          </a:p>
        </p:txBody>
      </p:sp>
      <p:sp>
        <p:nvSpPr>
          <p:cNvPr id="1646" name="Google Shape;1646;p179"/>
          <p:cNvSpPr txBox="1"/>
          <p:nvPr>
            <p:ph idx="2" type="title"/>
          </p:nvPr>
        </p:nvSpPr>
        <p:spPr>
          <a:xfrm>
            <a:off x="457200" y="1897325"/>
            <a:ext cx="56772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copying Arrow from Wasm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7" name="Google Shape;164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172" y="2580125"/>
            <a:ext cx="5248323" cy="3608229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79"/>
          <p:cNvSpPr txBox="1"/>
          <p:nvPr>
            <p:ph idx="1" type="body"/>
          </p:nvPr>
        </p:nvSpPr>
        <p:spPr>
          <a:xfrm>
            <a:off x="457200" y="3429000"/>
            <a:ext cx="5372100" cy="260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161925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Parse Parquet into an Arrow table in WebAssembly memory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Copy the table into Arrow IPC format in WebAssembly memory.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Copy the buffer from WebAssembly memory to JS memory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Parse it on the JS side into an Arrow Table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Step 2 requires materializing a single buffer, pushing 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peak memory utilization very high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8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Performance</a:t>
            </a:r>
            <a:endParaRPr/>
          </a:p>
        </p:txBody>
      </p:sp>
      <p:sp>
        <p:nvSpPr>
          <p:cNvPr id="1654" name="Google Shape;1654;p18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Tomorrow: no serialization</a:t>
            </a:r>
            <a:endParaRPr/>
          </a:p>
        </p:txBody>
      </p:sp>
      <p:sp>
        <p:nvSpPr>
          <p:cNvPr id="1655" name="Google Shape;1655;p180"/>
          <p:cNvSpPr txBox="1"/>
          <p:nvPr>
            <p:ph idx="1" type="body"/>
          </p:nvPr>
        </p:nvSpPr>
        <p:spPr>
          <a:xfrm>
            <a:off x="457200" y="3429000"/>
            <a:ext cx="5372100" cy="260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Every Arrow implementation has exact same memory layout: no serialization needed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Parse Parquet into an Arrow table in WebAssembly memory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trike="sngStrike">
                <a:solidFill>
                  <a:schemeClr val="dk1"/>
                </a:solidFill>
                <a:highlight>
                  <a:srgbClr val="FFFFFF"/>
                </a:highlight>
              </a:rPr>
              <a:t>Copy the table into Arrow IPC format in WebAssembly memory.</a:t>
            </a:r>
            <a:endParaRPr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Copy or view the table directly from WebAssembly memory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trike="sngStrike">
                <a:solidFill>
                  <a:schemeClr val="dk1"/>
                </a:solidFill>
                <a:highlight>
                  <a:srgbClr val="FFFFFF"/>
                </a:highlight>
              </a:rPr>
              <a:t>Parse it on the JS side into an Arrow Table</a:t>
            </a:r>
            <a:endParaRPr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Reduces peak memory pressure in Wasm by almost half.</a:t>
            </a:r>
            <a:endParaRPr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Also possible in some cases to copy directly from Wasm to the GPU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https://github.com/kylebarron/arrow-js-ffi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656" name="Google Shape;1656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402" y="1762024"/>
            <a:ext cx="5273098" cy="48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8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geospatial</a:t>
            </a:r>
            <a:endParaRPr/>
          </a:p>
        </p:txBody>
      </p:sp>
      <p:sp>
        <p:nvSpPr>
          <p:cNvPr id="1662" name="Google Shape;1662;p181"/>
          <p:cNvSpPr txBox="1"/>
          <p:nvPr>
            <p:ph idx="1" type="body"/>
          </p:nvPr>
        </p:nvSpPr>
        <p:spPr>
          <a:xfrm>
            <a:off x="457200" y="2924775"/>
            <a:ext cx="663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I’ve started to explore library for very minimal Arrow array definitions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Complementary to &amp; ABI-compatible with Arrow JS, useful for getting data in and out of Wasm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GeoArrowLayer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could 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</a:rPr>
              <a:t>possibly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avoid hard dependency on Arrow JS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663" name="Google Shape;1663;p181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Bundle size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82"/>
          <p:cNvSpPr txBox="1"/>
          <p:nvPr>
            <p:ph idx="1" type="subTitle"/>
          </p:nvPr>
        </p:nvSpPr>
        <p:spPr>
          <a:xfrm>
            <a:off x="79947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kylebarron</a:t>
            </a:r>
            <a:endParaRPr/>
          </a:p>
        </p:txBody>
      </p:sp>
      <p:sp>
        <p:nvSpPr>
          <p:cNvPr id="1669" name="Google Shape;1669;p182"/>
          <p:cNvSpPr txBox="1"/>
          <p:nvPr>
            <p:ph idx="2" type="subTitle"/>
          </p:nvPr>
        </p:nvSpPr>
        <p:spPr>
          <a:xfrm>
            <a:off x="285472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kylebarron2</a:t>
            </a:r>
            <a:endParaRPr/>
          </a:p>
        </p:txBody>
      </p:sp>
      <p:sp>
        <p:nvSpPr>
          <p:cNvPr id="1670" name="Google Shape;1670;p182"/>
          <p:cNvSpPr txBox="1"/>
          <p:nvPr>
            <p:ph idx="3" type="subTitle"/>
          </p:nvPr>
        </p:nvSpPr>
        <p:spPr>
          <a:xfrm>
            <a:off x="514125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kylebarrongeo</a:t>
            </a:r>
            <a:endParaRPr/>
          </a:p>
        </p:txBody>
      </p:sp>
      <p:sp>
        <p:nvSpPr>
          <p:cNvPr id="1671" name="Google Shape;1671;p182"/>
          <p:cNvSpPr/>
          <p:nvPr/>
        </p:nvSpPr>
        <p:spPr>
          <a:xfrm>
            <a:off x="6766650" y="4897575"/>
            <a:ext cx="1841100" cy="75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3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lonboard</a:t>
            </a:r>
            <a:r>
              <a:rPr lang="en"/>
              <a:t>!</a:t>
            </a:r>
            <a:endParaRPr/>
          </a:p>
        </p:txBody>
      </p:sp>
      <p:pic>
        <p:nvPicPr>
          <p:cNvPr id="1131" name="Google Shape;113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10" y="137775"/>
            <a:ext cx="7598664" cy="65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4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3F3F3"/>
                </a:solidFill>
              </a:rPr>
              <a:t>Lonboard: 3 million points in 2.5 seconds</a:t>
            </a:r>
            <a:endParaRPr i="1" sz="4400">
              <a:solidFill>
                <a:srgbClr val="F3F3F3"/>
              </a:solidFill>
            </a:endParaRPr>
          </a:p>
        </p:txBody>
      </p:sp>
      <p:pic>
        <p:nvPicPr>
          <p:cNvPr id="1137" name="Google Shape;1137;p114"/>
          <p:cNvPicPr preferRelativeResize="0"/>
          <p:nvPr/>
        </p:nvPicPr>
        <p:blipFill rotWithShape="1">
          <a:blip r:embed="rId3">
            <a:alphaModFix/>
          </a:blip>
          <a:srcRect b="0" l="0" r="0" t="12342"/>
          <a:stretch/>
        </p:blipFill>
        <p:spPr>
          <a:xfrm>
            <a:off x="950838" y="1734100"/>
            <a:ext cx="10287275" cy="51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